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7" r:id="rId3"/>
    <p:sldId id="288" r:id="rId4"/>
    <p:sldId id="289" r:id="rId5"/>
    <p:sldId id="290" r:id="rId6"/>
    <p:sldId id="292" r:id="rId7"/>
    <p:sldId id="276" r:id="rId8"/>
    <p:sldId id="278" r:id="rId9"/>
    <p:sldId id="280" r:id="rId10"/>
    <p:sldId id="293" r:id="rId11"/>
    <p:sldId id="258" r:id="rId12"/>
    <p:sldId id="259" r:id="rId13"/>
    <p:sldId id="281" r:id="rId14"/>
    <p:sldId id="283" r:id="rId15"/>
    <p:sldId id="284" r:id="rId16"/>
    <p:sldId id="264" r:id="rId17"/>
    <p:sldId id="286" r:id="rId18"/>
    <p:sldId id="266" r:id="rId19"/>
    <p:sldId id="267" r:id="rId20"/>
    <p:sldId id="272" r:id="rId21"/>
    <p:sldId id="275" r:id="rId2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57" autoAdjust="0"/>
  </p:normalViewPr>
  <p:slideViewPr>
    <p:cSldViewPr>
      <p:cViewPr>
        <p:scale>
          <a:sx n="80" d="100"/>
          <a:sy n="80" d="100"/>
        </p:scale>
        <p:origin x="-159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372D57-2FC7-5345-9941-BDE3E9CA72D9}" type="doc">
      <dgm:prSet loTypeId="urn:microsoft.com/office/officeart/2005/8/layout/default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5D081A0-D619-5349-B5E6-70275AE81637}">
      <dgm:prSet phldrT="[Text]" custT="1"/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>
          <a:solidFill>
            <a:schemeClr val="accent1">
              <a:shade val="50000"/>
            </a:schemeClr>
          </a:solidFill>
        </a:ln>
      </dgm:spPr>
      <dgm:t>
        <a:bodyPr/>
        <a:lstStyle/>
        <a:p>
          <a:r>
            <a:rPr lang="el-GR" sz="2800" dirty="0" smtClean="0"/>
            <a:t>Πιστοποίηση</a:t>
          </a:r>
          <a:endParaRPr lang="en-US" sz="2800" dirty="0"/>
        </a:p>
      </dgm:t>
    </dgm:pt>
    <dgm:pt modelId="{490940BA-4828-1744-AFDE-CD7BBBB67AEE}" type="parTrans" cxnId="{F75B5F3B-1526-0641-9B59-E7462C83D817}">
      <dgm:prSet/>
      <dgm:spPr/>
      <dgm:t>
        <a:bodyPr/>
        <a:lstStyle/>
        <a:p>
          <a:endParaRPr lang="en-US"/>
        </a:p>
      </dgm:t>
    </dgm:pt>
    <dgm:pt modelId="{1268655A-7E12-7F41-A1B1-5BE084B46A33}" type="sibTrans" cxnId="{F75B5F3B-1526-0641-9B59-E7462C83D817}">
      <dgm:prSet/>
      <dgm:spPr/>
      <dgm:t>
        <a:bodyPr/>
        <a:lstStyle/>
        <a:p>
          <a:endParaRPr lang="en-US"/>
        </a:p>
      </dgm:t>
    </dgm:pt>
    <dgm:pt modelId="{512A2208-2C83-B84F-9C44-90EAF0D6D9E0}">
      <dgm:prSet phldrT="[Text]" custT="1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el-GR" sz="2800" dirty="0" smtClean="0"/>
            <a:t>Πράκτορες Ιατρικού Τουρισμού</a:t>
          </a:r>
          <a:endParaRPr lang="en-US" sz="2800" dirty="0"/>
        </a:p>
      </dgm:t>
    </dgm:pt>
    <dgm:pt modelId="{A36FDC7B-BED5-F441-94C7-9722CDFBE0FD}" type="parTrans" cxnId="{5EC469C0-9226-C645-89D8-81592D9E459F}">
      <dgm:prSet/>
      <dgm:spPr/>
      <dgm:t>
        <a:bodyPr/>
        <a:lstStyle/>
        <a:p>
          <a:endParaRPr lang="en-US"/>
        </a:p>
      </dgm:t>
    </dgm:pt>
    <dgm:pt modelId="{D21D22FB-3BA9-184C-B306-73D50C9FC7C2}" type="sibTrans" cxnId="{5EC469C0-9226-C645-89D8-81592D9E459F}">
      <dgm:prSet/>
      <dgm:spPr/>
      <dgm:t>
        <a:bodyPr/>
        <a:lstStyle/>
        <a:p>
          <a:endParaRPr lang="en-US"/>
        </a:p>
      </dgm:t>
    </dgm:pt>
    <dgm:pt modelId="{52F5F2BC-3D56-BB45-9F37-072776966420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gradFill flip="none" rotWithShape="0">
          <a:gsLst>
            <a:gs pos="21000">
              <a:schemeClr val="accent1">
                <a:lumMod val="75000"/>
                <a:alpha val="81000"/>
              </a:schemeClr>
            </a:gs>
            <a:gs pos="0">
              <a:schemeClr val="accent1">
                <a:lumMod val="75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800" dirty="0" smtClean="0"/>
            <a:t>Ασφαλιστικοί Φορείς</a:t>
          </a:r>
          <a:endParaRPr lang="en-US" sz="2800" dirty="0"/>
        </a:p>
      </dgm:t>
    </dgm:pt>
    <dgm:pt modelId="{9FAD796F-422C-BC48-8C7F-41A78B276176}" type="parTrans" cxnId="{D4590807-259A-9946-A0B4-550F8791D86F}">
      <dgm:prSet/>
      <dgm:spPr/>
      <dgm:t>
        <a:bodyPr/>
        <a:lstStyle/>
        <a:p>
          <a:endParaRPr lang="en-US"/>
        </a:p>
      </dgm:t>
    </dgm:pt>
    <dgm:pt modelId="{994115AB-2A95-584E-853C-F056B794B015}" type="sibTrans" cxnId="{D4590807-259A-9946-A0B4-550F8791D86F}">
      <dgm:prSet/>
      <dgm:spPr/>
      <dgm:t>
        <a:bodyPr/>
        <a:lstStyle/>
        <a:p>
          <a:endParaRPr lang="en-US"/>
        </a:p>
      </dgm:t>
    </dgm:pt>
    <dgm:pt modelId="{4EA276AD-2747-564E-899F-BB515BF7B97C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l-GR" sz="2800" dirty="0" err="1" smtClean="0"/>
            <a:t>Πάροχοι</a:t>
          </a:r>
          <a:r>
            <a:rPr lang="el-GR" sz="2800" dirty="0" smtClean="0"/>
            <a:t> Υγείας</a:t>
          </a:r>
        </a:p>
      </dgm:t>
    </dgm:pt>
    <dgm:pt modelId="{AFC5132C-77B9-D249-9B89-D5041450BBB3}" type="parTrans" cxnId="{1B7C421A-B938-BA48-B056-109A7189B20C}">
      <dgm:prSet/>
      <dgm:spPr/>
      <dgm:t>
        <a:bodyPr/>
        <a:lstStyle/>
        <a:p>
          <a:endParaRPr lang="en-US"/>
        </a:p>
      </dgm:t>
    </dgm:pt>
    <dgm:pt modelId="{D2254AAE-0452-CA4D-81D9-69E4943BA119}" type="sibTrans" cxnId="{1B7C421A-B938-BA48-B056-109A7189B20C}">
      <dgm:prSet/>
      <dgm:spPr/>
      <dgm:t>
        <a:bodyPr/>
        <a:lstStyle/>
        <a:p>
          <a:endParaRPr lang="en-US"/>
        </a:p>
      </dgm:t>
    </dgm:pt>
    <dgm:pt modelId="{33D556FE-FADA-FC4D-AE20-F7CDBBF9053D}">
      <dgm:prSet phldrT="[Text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chemeClr val="accent2">
                <a:lumMod val="50000"/>
                <a:shade val="30000"/>
                <a:satMod val="115000"/>
              </a:schemeClr>
            </a:gs>
            <a:gs pos="50000">
              <a:schemeClr val="accent2">
                <a:lumMod val="50000"/>
                <a:shade val="67500"/>
                <a:satMod val="115000"/>
              </a:schemeClr>
            </a:gs>
            <a:gs pos="100000">
              <a:schemeClr val="accent2">
                <a:lumMod val="5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sz="2800" dirty="0" err="1" smtClean="0"/>
            <a:t>Πάροχοι</a:t>
          </a:r>
          <a:r>
            <a:rPr lang="el-GR" sz="2800" dirty="0" smtClean="0"/>
            <a:t> Τουρισμού</a:t>
          </a:r>
          <a:endParaRPr lang="en-US" sz="2800" dirty="0"/>
        </a:p>
      </dgm:t>
    </dgm:pt>
    <dgm:pt modelId="{A720A6D5-77E4-2E4A-99DE-4DD826A253A0}" type="parTrans" cxnId="{B9EEBC81-0034-7C4D-80FE-1C481CEB3668}">
      <dgm:prSet/>
      <dgm:spPr/>
      <dgm:t>
        <a:bodyPr/>
        <a:lstStyle/>
        <a:p>
          <a:endParaRPr lang="en-US"/>
        </a:p>
      </dgm:t>
    </dgm:pt>
    <dgm:pt modelId="{1278689B-2C9A-544E-B88F-9EAA6ACD6C8D}" type="sibTrans" cxnId="{B9EEBC81-0034-7C4D-80FE-1C481CEB3668}">
      <dgm:prSet/>
      <dgm:spPr/>
      <dgm:t>
        <a:bodyPr/>
        <a:lstStyle/>
        <a:p>
          <a:endParaRPr lang="en-US"/>
        </a:p>
      </dgm:t>
    </dgm:pt>
    <dgm:pt modelId="{C675BE55-8F5E-254B-8410-06B39C685F9F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l-GR" sz="3200" dirty="0" smtClean="0"/>
            <a:t>Ασθενείς</a:t>
          </a:r>
          <a:endParaRPr lang="en-US" sz="2300" dirty="0"/>
        </a:p>
      </dgm:t>
    </dgm:pt>
    <dgm:pt modelId="{DEECE714-7379-F54F-B15F-2D5D3DC048A4}" type="parTrans" cxnId="{0C186636-28F6-5344-B3A4-81F8A5710591}">
      <dgm:prSet/>
      <dgm:spPr/>
      <dgm:t>
        <a:bodyPr/>
        <a:lstStyle/>
        <a:p>
          <a:endParaRPr lang="en-US"/>
        </a:p>
      </dgm:t>
    </dgm:pt>
    <dgm:pt modelId="{C6CD5E21-D348-5444-8804-E0D53696EC66}" type="sibTrans" cxnId="{0C186636-28F6-5344-B3A4-81F8A5710591}">
      <dgm:prSet/>
      <dgm:spPr/>
      <dgm:t>
        <a:bodyPr/>
        <a:lstStyle/>
        <a:p>
          <a:endParaRPr lang="en-US"/>
        </a:p>
      </dgm:t>
    </dgm:pt>
    <dgm:pt modelId="{C8D05F5B-2370-5849-B434-996526A021E5}" type="pres">
      <dgm:prSet presAssocID="{EA372D57-2FC7-5345-9941-BDE3E9CA72D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C070F9D-6351-0147-8C2D-9D43A4042BD7}" type="pres">
      <dgm:prSet presAssocID="{D5D081A0-D619-5349-B5E6-70275AE81637}" presName="node" presStyleLbl="node1" presStyleIdx="0" presStyleCnt="6" custScaleY="39809" custLinFactNeighborY="668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713496-5B0D-CF4C-8F72-7599D20CB444}" type="pres">
      <dgm:prSet presAssocID="{1268655A-7E12-7F41-A1B1-5BE084B46A33}" presName="sibTrans" presStyleCnt="0"/>
      <dgm:spPr/>
    </dgm:pt>
    <dgm:pt modelId="{65AB335E-0956-E648-B906-F60454370626}" type="pres">
      <dgm:prSet presAssocID="{512A2208-2C83-B84F-9C44-90EAF0D6D9E0}" presName="node" presStyleLbl="node1" presStyleIdx="1" presStyleCnt="6" custScaleX="106322" custLinFactY="4083" custLinFactNeighborY="10000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DEDE8584-F378-3149-8643-A895607056A6}" type="pres">
      <dgm:prSet presAssocID="{D21D22FB-3BA9-184C-B306-73D50C9FC7C2}" presName="sibTrans" presStyleCnt="0"/>
      <dgm:spPr/>
    </dgm:pt>
    <dgm:pt modelId="{23DF2D18-CC1C-2A4A-B602-1C5DDB4B8FB8}" type="pres">
      <dgm:prSet presAssocID="{52F5F2BC-3D56-BB45-9F37-072776966420}" presName="node" presStyleLbl="node1" presStyleIdx="2" presStyleCnt="6" custLinFactNeighborX="0" custLinFactNeighborY="6679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968A4A0-18A6-AD4E-83B8-7CD75703088F}" type="pres">
      <dgm:prSet presAssocID="{994115AB-2A95-584E-853C-F056B794B015}" presName="sibTrans" presStyleCnt="0"/>
      <dgm:spPr/>
    </dgm:pt>
    <dgm:pt modelId="{48612C72-793D-C84D-B067-5D336BB0862C}" type="pres">
      <dgm:prSet presAssocID="{4EA276AD-2747-564E-899F-BB515BF7B97C}" presName="node" presStyleLbl="node1" presStyleIdx="3" presStyleCnt="6" custScaleX="151895" custLinFactY="16747" custLinFactNeighborX="-17121" custLinFactNeighborY="10000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03719538-EB48-6541-8DC3-EAAE7E3C7C1C}" type="pres">
      <dgm:prSet presAssocID="{D2254AAE-0452-CA4D-81D9-69E4943BA119}" presName="sibTrans" presStyleCnt="0"/>
      <dgm:spPr/>
    </dgm:pt>
    <dgm:pt modelId="{2CA08975-9E35-964A-8AEA-18E2E36650CF}" type="pres">
      <dgm:prSet presAssocID="{33D556FE-FADA-FC4D-AE20-F7CDBBF9053D}" presName="node" presStyleLbl="node1" presStyleIdx="4" presStyleCnt="6" custScaleX="137802" custLinFactY="16747" custLinFactNeighborX="4178" custLinFactNeighborY="10000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96A80AD3-EC0B-3646-A8F2-CF3FB2A8C1F0}" type="pres">
      <dgm:prSet presAssocID="{1278689B-2C9A-544E-B88F-9EAA6ACD6C8D}" presName="sibTrans" presStyleCnt="0"/>
      <dgm:spPr/>
    </dgm:pt>
    <dgm:pt modelId="{FD28B692-FD73-DD4B-B731-AC89147A1C9D}" type="pres">
      <dgm:prSet presAssocID="{C675BE55-8F5E-254B-8410-06B39C685F9F}" presName="node" presStyleLbl="node1" presStyleIdx="5" presStyleCnt="6" custScaleX="315012" custScaleY="40242" custLinFactY="-100000" custLinFactNeighborX="-72277" custLinFactNeighborY="-1182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4590807-259A-9946-A0B4-550F8791D86F}" srcId="{EA372D57-2FC7-5345-9941-BDE3E9CA72D9}" destId="{52F5F2BC-3D56-BB45-9F37-072776966420}" srcOrd="2" destOrd="0" parTransId="{9FAD796F-422C-BC48-8C7F-41A78B276176}" sibTransId="{994115AB-2A95-584E-853C-F056B794B015}"/>
    <dgm:cxn modelId="{5EC469C0-9226-C645-89D8-81592D9E459F}" srcId="{EA372D57-2FC7-5345-9941-BDE3E9CA72D9}" destId="{512A2208-2C83-B84F-9C44-90EAF0D6D9E0}" srcOrd="1" destOrd="0" parTransId="{A36FDC7B-BED5-F441-94C7-9722CDFBE0FD}" sibTransId="{D21D22FB-3BA9-184C-B306-73D50C9FC7C2}"/>
    <dgm:cxn modelId="{0C186636-28F6-5344-B3A4-81F8A5710591}" srcId="{EA372D57-2FC7-5345-9941-BDE3E9CA72D9}" destId="{C675BE55-8F5E-254B-8410-06B39C685F9F}" srcOrd="5" destOrd="0" parTransId="{DEECE714-7379-F54F-B15F-2D5D3DC048A4}" sibTransId="{C6CD5E21-D348-5444-8804-E0D53696EC66}"/>
    <dgm:cxn modelId="{5EE335BC-A290-47CB-A33C-1BB0FA1ACE35}" type="presOf" srcId="{4EA276AD-2747-564E-899F-BB515BF7B97C}" destId="{48612C72-793D-C84D-B067-5D336BB0862C}" srcOrd="0" destOrd="0" presId="urn:microsoft.com/office/officeart/2005/8/layout/default"/>
    <dgm:cxn modelId="{4DBFA22F-0D5F-437B-978E-B7D5C3EC2EDC}" type="presOf" srcId="{512A2208-2C83-B84F-9C44-90EAF0D6D9E0}" destId="{65AB335E-0956-E648-B906-F60454370626}" srcOrd="0" destOrd="0" presId="urn:microsoft.com/office/officeart/2005/8/layout/default"/>
    <dgm:cxn modelId="{B9EEBC81-0034-7C4D-80FE-1C481CEB3668}" srcId="{EA372D57-2FC7-5345-9941-BDE3E9CA72D9}" destId="{33D556FE-FADA-FC4D-AE20-F7CDBBF9053D}" srcOrd="4" destOrd="0" parTransId="{A720A6D5-77E4-2E4A-99DE-4DD826A253A0}" sibTransId="{1278689B-2C9A-544E-B88F-9EAA6ACD6C8D}"/>
    <dgm:cxn modelId="{EB5EC057-60FF-439B-B3DA-5B939DADCA86}" type="presOf" srcId="{33D556FE-FADA-FC4D-AE20-F7CDBBF9053D}" destId="{2CA08975-9E35-964A-8AEA-18E2E36650CF}" srcOrd="0" destOrd="0" presId="urn:microsoft.com/office/officeart/2005/8/layout/default"/>
    <dgm:cxn modelId="{F75B5F3B-1526-0641-9B59-E7462C83D817}" srcId="{EA372D57-2FC7-5345-9941-BDE3E9CA72D9}" destId="{D5D081A0-D619-5349-B5E6-70275AE81637}" srcOrd="0" destOrd="0" parTransId="{490940BA-4828-1744-AFDE-CD7BBBB67AEE}" sibTransId="{1268655A-7E12-7F41-A1B1-5BE084B46A33}"/>
    <dgm:cxn modelId="{B1C88424-2AA7-450F-B44D-E6EDD0E7F4F2}" type="presOf" srcId="{D5D081A0-D619-5349-B5E6-70275AE81637}" destId="{3C070F9D-6351-0147-8C2D-9D43A4042BD7}" srcOrd="0" destOrd="0" presId="urn:microsoft.com/office/officeart/2005/8/layout/default"/>
    <dgm:cxn modelId="{5192E87C-98A6-4840-A897-5CE00D686E1F}" type="presOf" srcId="{EA372D57-2FC7-5345-9941-BDE3E9CA72D9}" destId="{C8D05F5B-2370-5849-B434-996526A021E5}" srcOrd="0" destOrd="0" presId="urn:microsoft.com/office/officeart/2005/8/layout/default"/>
    <dgm:cxn modelId="{1C2CC3C1-8E93-423A-B05B-E7A57E3A81DC}" type="presOf" srcId="{C675BE55-8F5E-254B-8410-06B39C685F9F}" destId="{FD28B692-FD73-DD4B-B731-AC89147A1C9D}" srcOrd="0" destOrd="0" presId="urn:microsoft.com/office/officeart/2005/8/layout/default"/>
    <dgm:cxn modelId="{1B7C421A-B938-BA48-B056-109A7189B20C}" srcId="{EA372D57-2FC7-5345-9941-BDE3E9CA72D9}" destId="{4EA276AD-2747-564E-899F-BB515BF7B97C}" srcOrd="3" destOrd="0" parTransId="{AFC5132C-77B9-D249-9B89-D5041450BBB3}" sibTransId="{D2254AAE-0452-CA4D-81D9-69E4943BA119}"/>
    <dgm:cxn modelId="{73683816-8D59-4965-8B3B-03909BCB997C}" type="presOf" srcId="{52F5F2BC-3D56-BB45-9F37-072776966420}" destId="{23DF2D18-CC1C-2A4A-B602-1C5DDB4B8FB8}" srcOrd="0" destOrd="0" presId="urn:microsoft.com/office/officeart/2005/8/layout/default"/>
    <dgm:cxn modelId="{899189B5-713E-4F14-A1A3-86F1F095F368}" type="presParOf" srcId="{C8D05F5B-2370-5849-B434-996526A021E5}" destId="{3C070F9D-6351-0147-8C2D-9D43A4042BD7}" srcOrd="0" destOrd="0" presId="urn:microsoft.com/office/officeart/2005/8/layout/default"/>
    <dgm:cxn modelId="{76913CFF-C65D-425D-8901-0136814F8BB1}" type="presParOf" srcId="{C8D05F5B-2370-5849-B434-996526A021E5}" destId="{54713496-5B0D-CF4C-8F72-7599D20CB444}" srcOrd="1" destOrd="0" presId="urn:microsoft.com/office/officeart/2005/8/layout/default"/>
    <dgm:cxn modelId="{AB32B34D-590C-4256-A4C0-503501AA403E}" type="presParOf" srcId="{C8D05F5B-2370-5849-B434-996526A021E5}" destId="{65AB335E-0956-E648-B906-F60454370626}" srcOrd="2" destOrd="0" presId="urn:microsoft.com/office/officeart/2005/8/layout/default"/>
    <dgm:cxn modelId="{0A7194C0-438B-43D8-B308-3F6F9545187E}" type="presParOf" srcId="{C8D05F5B-2370-5849-B434-996526A021E5}" destId="{DEDE8584-F378-3149-8643-A895607056A6}" srcOrd="3" destOrd="0" presId="urn:microsoft.com/office/officeart/2005/8/layout/default"/>
    <dgm:cxn modelId="{42BC1C5C-4758-4A65-A77F-9476EB649CA7}" type="presParOf" srcId="{C8D05F5B-2370-5849-B434-996526A021E5}" destId="{23DF2D18-CC1C-2A4A-B602-1C5DDB4B8FB8}" srcOrd="4" destOrd="0" presId="urn:microsoft.com/office/officeart/2005/8/layout/default"/>
    <dgm:cxn modelId="{D2F07E4F-4F10-45BD-96E6-876B3850D6B7}" type="presParOf" srcId="{C8D05F5B-2370-5849-B434-996526A021E5}" destId="{2968A4A0-18A6-AD4E-83B8-7CD75703088F}" srcOrd="5" destOrd="0" presId="urn:microsoft.com/office/officeart/2005/8/layout/default"/>
    <dgm:cxn modelId="{1D603F65-4FF5-4CC2-8247-E07E2C45CD7D}" type="presParOf" srcId="{C8D05F5B-2370-5849-B434-996526A021E5}" destId="{48612C72-793D-C84D-B067-5D336BB0862C}" srcOrd="6" destOrd="0" presId="urn:microsoft.com/office/officeart/2005/8/layout/default"/>
    <dgm:cxn modelId="{C9410315-1608-4594-895E-766EAE1C7AFB}" type="presParOf" srcId="{C8D05F5B-2370-5849-B434-996526A021E5}" destId="{03719538-EB48-6541-8DC3-EAAE7E3C7C1C}" srcOrd="7" destOrd="0" presId="urn:microsoft.com/office/officeart/2005/8/layout/default"/>
    <dgm:cxn modelId="{51D8D6C8-DA8C-464E-B806-77A2A1CCAFE8}" type="presParOf" srcId="{C8D05F5B-2370-5849-B434-996526A021E5}" destId="{2CA08975-9E35-964A-8AEA-18E2E36650CF}" srcOrd="8" destOrd="0" presId="urn:microsoft.com/office/officeart/2005/8/layout/default"/>
    <dgm:cxn modelId="{22443D52-881E-4E9F-9D8C-C7DD85512AC6}" type="presParOf" srcId="{C8D05F5B-2370-5849-B434-996526A021E5}" destId="{96A80AD3-EC0B-3646-A8F2-CF3FB2A8C1F0}" srcOrd="9" destOrd="0" presId="urn:microsoft.com/office/officeart/2005/8/layout/default"/>
    <dgm:cxn modelId="{2CF910D9-2F75-4DF2-936B-842700B5ED85}" type="presParOf" srcId="{C8D05F5B-2370-5849-B434-996526A021E5}" destId="{FD28B692-FD73-DD4B-B731-AC89147A1C9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070F9D-6351-0147-8C2D-9D43A4042BD7}">
      <dsp:nvSpPr>
        <dsp:cNvPr id="0" name=""/>
        <dsp:cNvSpPr/>
      </dsp:nvSpPr>
      <dsp:spPr>
        <a:xfrm>
          <a:off x="4117" y="1765874"/>
          <a:ext cx="2632982" cy="628898"/>
        </a:xfrm>
        <a:prstGeom prst="rect">
          <a:avLst/>
        </a:prstGeom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>
          <a:solidFill>
            <a:schemeClr val="accent1">
              <a:shade val="50000"/>
            </a:schemeClr>
          </a:solidFill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Πιστοποίηση</a:t>
          </a:r>
          <a:endParaRPr lang="en-US" sz="2800" kern="1200" dirty="0"/>
        </a:p>
      </dsp:txBody>
      <dsp:txXfrm>
        <a:off x="4117" y="1765874"/>
        <a:ext cx="2632982" cy="628898"/>
      </dsp:txXfrm>
    </dsp:sp>
    <dsp:sp modelId="{65AB335E-0956-E648-B906-F60454370626}">
      <dsp:nvSpPr>
        <dsp:cNvPr id="0" name=""/>
        <dsp:cNvSpPr/>
      </dsp:nvSpPr>
      <dsp:spPr>
        <a:xfrm>
          <a:off x="2900397" y="1878110"/>
          <a:ext cx="2799439" cy="1579789"/>
        </a:xfrm>
        <a:prstGeom prst="ellipse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>
          <a:noFill/>
        </a:ln>
        <a:effectLst>
          <a:outerShdw blurRad="57150" dist="38100" dir="5400000" algn="ctr" rotWithShape="0">
            <a:schemeClr val="accent4">
              <a:hueOff val="-703989"/>
              <a:satOff val="-7226"/>
              <a:lumOff val="302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Πράκτορες Ιατρικού Τουρισμού</a:t>
          </a:r>
          <a:endParaRPr lang="en-US" sz="2800" kern="1200" dirty="0"/>
        </a:p>
      </dsp:txBody>
      <dsp:txXfrm>
        <a:off x="2900397" y="1878110"/>
        <a:ext cx="2799439" cy="1579789"/>
      </dsp:txXfrm>
    </dsp:sp>
    <dsp:sp modelId="{23DF2D18-CC1C-2A4A-B602-1C5DDB4B8FB8}">
      <dsp:nvSpPr>
        <dsp:cNvPr id="0" name=""/>
        <dsp:cNvSpPr/>
      </dsp:nvSpPr>
      <dsp:spPr>
        <a:xfrm>
          <a:off x="5963135" y="1288959"/>
          <a:ext cx="2632982" cy="1579789"/>
        </a:xfrm>
        <a:prstGeom prst="rect">
          <a:avLst/>
        </a:prstGeom>
        <a:gradFill flip="none" rotWithShape="0">
          <a:gsLst>
            <a:gs pos="21000">
              <a:schemeClr val="accent1">
                <a:lumMod val="75000"/>
                <a:alpha val="81000"/>
              </a:schemeClr>
            </a:gs>
            <a:gs pos="0">
              <a:schemeClr val="accent1">
                <a:lumMod val="75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Ασφαλιστικοί Φορείς</a:t>
          </a:r>
          <a:endParaRPr lang="en-US" sz="2800" kern="1200" dirty="0"/>
        </a:p>
      </dsp:txBody>
      <dsp:txXfrm>
        <a:off x="5963135" y="1288959"/>
        <a:ext cx="2632982" cy="1579789"/>
      </dsp:txXfrm>
    </dsp:sp>
    <dsp:sp modelId="{48612C72-793D-C84D-B067-5D336BB0862C}">
      <dsp:nvSpPr>
        <dsp:cNvPr id="0" name=""/>
        <dsp:cNvSpPr/>
      </dsp:nvSpPr>
      <dsp:spPr>
        <a:xfrm>
          <a:off x="0" y="3209761"/>
          <a:ext cx="3999368" cy="1579789"/>
        </a:xfrm>
        <a:prstGeom prst="ellipse">
          <a:avLst/>
        </a:prstGeom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>
          <a:noFill/>
        </a:ln>
        <a:effectLst>
          <a:outerShdw blurRad="57150" dist="38100" dir="5400000" algn="ctr" rotWithShape="0">
            <a:schemeClr val="accent1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err="1" smtClean="0"/>
            <a:t>Πάροχοι</a:t>
          </a:r>
          <a:r>
            <a:rPr lang="el-GR" sz="2800" kern="1200" dirty="0" smtClean="0"/>
            <a:t> Υγείας</a:t>
          </a:r>
        </a:p>
      </dsp:txBody>
      <dsp:txXfrm>
        <a:off x="0" y="3209761"/>
        <a:ext cx="3999368" cy="1579789"/>
      </dsp:txXfrm>
    </dsp:sp>
    <dsp:sp modelId="{2CA08975-9E35-964A-8AEA-18E2E36650CF}">
      <dsp:nvSpPr>
        <dsp:cNvPr id="0" name=""/>
        <dsp:cNvSpPr/>
      </dsp:nvSpPr>
      <dsp:spPr>
        <a:xfrm>
          <a:off x="4727305" y="3209761"/>
          <a:ext cx="3628301" cy="1579789"/>
        </a:xfrm>
        <a:prstGeom prst="ellipse">
          <a:avLst/>
        </a:prstGeom>
        <a:gradFill flip="none" rotWithShape="0">
          <a:gsLst>
            <a:gs pos="0">
              <a:schemeClr val="accent2">
                <a:lumMod val="50000"/>
                <a:shade val="30000"/>
                <a:satMod val="115000"/>
              </a:schemeClr>
            </a:gs>
            <a:gs pos="50000">
              <a:schemeClr val="accent2">
                <a:lumMod val="50000"/>
                <a:shade val="67500"/>
                <a:satMod val="115000"/>
              </a:schemeClr>
            </a:gs>
            <a:gs pos="100000">
              <a:schemeClr val="accent2">
                <a:lumMod val="5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9525" cap="flat" cmpd="sng" algn="ctr">
          <a:solidFill>
            <a:schemeClr val="accent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err="1" smtClean="0"/>
            <a:t>Πάροχοι</a:t>
          </a:r>
          <a:r>
            <a:rPr lang="el-GR" sz="2800" kern="1200" dirty="0" smtClean="0"/>
            <a:t> Τουρισμού</a:t>
          </a:r>
          <a:endParaRPr lang="en-US" sz="2800" kern="1200" dirty="0"/>
        </a:p>
      </dsp:txBody>
      <dsp:txXfrm>
        <a:off x="4727305" y="3209761"/>
        <a:ext cx="3628301" cy="1579789"/>
      </dsp:txXfrm>
    </dsp:sp>
    <dsp:sp modelId="{FD28B692-FD73-DD4B-B731-AC89147A1C9D}">
      <dsp:nvSpPr>
        <dsp:cNvPr id="0" name=""/>
        <dsp:cNvSpPr/>
      </dsp:nvSpPr>
      <dsp:spPr>
        <a:xfrm>
          <a:off x="0" y="471850"/>
          <a:ext cx="8294209" cy="635738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38100" dir="5400000" algn="ctr" rotWithShape="0">
            <a:schemeClr val="accent4">
              <a:hueOff val="-3519944"/>
              <a:satOff val="-36129"/>
              <a:lumOff val="15099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Ασθενείς</a:t>
          </a:r>
          <a:endParaRPr lang="en-US" sz="2300" kern="1200" dirty="0"/>
        </a:p>
      </dsp:txBody>
      <dsp:txXfrm>
        <a:off x="0" y="471850"/>
        <a:ext cx="8294209" cy="6357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692E6-957B-4001-90AF-B888815A7B27}" type="datetimeFigureOut">
              <a:rPr lang="el-GR" smtClean="0"/>
              <a:pPr/>
              <a:t>6/3/2015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64DA-993F-4692-A313-6C7EE262ED3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4A0E7C-89E4-4BFE-AE4B-E1D92F0EDA57}" type="datetimeFigureOut">
              <a:rPr lang="el-GR" smtClean="0"/>
              <a:pPr/>
              <a:t>6/3/2015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CA2AB-222C-48D3-AA06-0986EDE61AA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6FA344-F5A4-434D-AD13-09F1A895D2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CA2AB-222C-48D3-AA06-0986EDE61AA5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81200"/>
            <a:ext cx="8534400" cy="1524000"/>
          </a:xfrm>
          <a:noFill/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sunset" dir="t"/>
          </a:scene3d>
          <a:sp3d prstMaterial="metal"/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r>
              <a:rPr lang="el-GR" sz="40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Η Ανάπτυξη του Ιατρικού Τουρισμού στην Ελλάδα</a:t>
            </a:r>
          </a:p>
        </p:txBody>
      </p:sp>
      <p:pic>
        <p:nvPicPr>
          <p:cNvPr id="4" name="Εικόνα 1" descr="LOGO_UOA COL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914400" cy="1156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w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152400"/>
            <a:ext cx="762000" cy="71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858000" y="914400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l-GR" sz="1200" b="1" i="1" dirty="0" smtClean="0">
                <a:cs typeface="Times New Roman" pitchFamily="18" charset="0"/>
              </a:rPr>
              <a:t>ΣΥΝΕΡΓΑΖΟΜΕΝΟ ΚΕΝΤΡΟ  Π.Ο.Υ.</a:t>
            </a:r>
            <a:endParaRPr lang="en-US" sz="1200" i="1" dirty="0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762000" y="4190914"/>
            <a:ext cx="7854696" cy="106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39" tIns="10124" rIns="20239" bIns="10124">
            <a:spAutoFit/>
          </a:bodyPr>
          <a:lstStyle/>
          <a:p>
            <a:pPr defTabSz="917575" fontAlgn="auto">
              <a:spcBef>
                <a:spcPct val="60000"/>
              </a:spcBef>
              <a:spcAft>
                <a:spcPts val="0"/>
              </a:spcAft>
              <a:buClr>
                <a:prstClr val="black"/>
              </a:buClr>
              <a:defRPr/>
            </a:pPr>
            <a:endParaRPr lang="el-GR" sz="1600" kern="0" dirty="0">
              <a:solidFill>
                <a:prstClr val="black"/>
              </a:solidFill>
              <a:latin typeface="+mn-lt"/>
            </a:endParaRPr>
          </a:p>
          <a:p>
            <a:pPr algn="ctr" defTabSz="9175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zh-CN" b="1" kern="0" dirty="0" smtClean="0">
                <a:ea typeface="宋体"/>
                <a:cs typeface="Times New Roman" pitchFamily="18" charset="0"/>
              </a:rPr>
              <a:t>Γιάννης Τούντας</a:t>
            </a:r>
            <a:endParaRPr lang="el-GR" altLang="zh-CN" b="1" kern="0" dirty="0">
              <a:solidFill>
                <a:schemeClr val="tx1"/>
              </a:solidFill>
              <a:latin typeface="+mn-lt"/>
              <a:ea typeface="宋体"/>
              <a:cs typeface="Times New Roman" pitchFamily="18" charset="0"/>
            </a:endParaRPr>
          </a:p>
          <a:p>
            <a:pPr algn="ctr" defTabSz="9175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zh-CN" kern="0" dirty="0" smtClean="0">
                <a:solidFill>
                  <a:schemeClr val="tx1"/>
                </a:solidFill>
                <a:latin typeface="+mn-lt"/>
                <a:ea typeface="宋体"/>
                <a:cs typeface="Times New Roman" pitchFamily="18" charset="0"/>
              </a:rPr>
              <a:t>Καθηγητής Ιατρικής Σχολής ΕΚΠΑ</a:t>
            </a:r>
            <a:endParaRPr lang="en-US" altLang="zh-CN" sz="2400" kern="0" dirty="0">
              <a:solidFill>
                <a:schemeClr val="tx1"/>
              </a:solidFill>
              <a:latin typeface="+mn-lt"/>
              <a:ea typeface="宋体"/>
              <a:cs typeface="黑体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56388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7575">
              <a:spcBef>
                <a:spcPts val="0"/>
              </a:spcBef>
              <a:defRPr/>
            </a:pPr>
            <a:r>
              <a:rPr lang="el-GR" altLang="zh-CN" sz="2000" b="1" dirty="0" smtClean="0">
                <a:solidFill>
                  <a:schemeClr val="accent1">
                    <a:lumMod val="75000"/>
                  </a:schemeClr>
                </a:solidFill>
              </a:rPr>
              <a:t>Αθήνα, Μάρτιος 2015</a:t>
            </a:r>
            <a:endParaRPr lang="el-GR" altLang="zh-CN" b="1" i="1" kern="0" dirty="0">
              <a:solidFill>
                <a:schemeClr val="accent1">
                  <a:lumMod val="75000"/>
                </a:schemeClr>
              </a:solidFill>
              <a:cs typeface="黑体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219200" y="76200"/>
            <a:ext cx="4191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r>
              <a:rPr lang="el-GR" sz="1400" b="1" i="1" dirty="0"/>
              <a:t>ΚΕΝΤΡΟ ΜΕΛΕΤΩΝ ΥΠΗΡΕΣΙΩΝ ΥΓΕΙΑΣ</a:t>
            </a:r>
            <a:r>
              <a:rPr lang="el-GR" sz="1400" i="1" dirty="0"/>
              <a:t>  </a:t>
            </a:r>
            <a:br>
              <a:rPr lang="el-GR" sz="1400" i="1" dirty="0"/>
            </a:br>
            <a:r>
              <a:rPr lang="el-GR" sz="1400" i="1" dirty="0"/>
              <a:t>ΕΡΓΑΣΤΗΡΙΟ ΥΓΙΕΙΝΗΣ ΚΑΙ ΕΠΙΔΗΜΙΟΛΟΓΙΑΣ </a:t>
            </a:r>
            <a:br>
              <a:rPr lang="el-GR" sz="1400" i="1" dirty="0"/>
            </a:br>
            <a:r>
              <a:rPr lang="el-GR" sz="1400" i="1" dirty="0"/>
              <a:t>Ι Α Τ Ρ Ι Κ Η  Σ Χ Ο Λ Η </a:t>
            </a:r>
            <a:br>
              <a:rPr lang="el-GR" sz="1400" i="1" dirty="0"/>
            </a:br>
            <a:r>
              <a:rPr lang="el-GR" sz="1400" i="1" dirty="0"/>
              <a:t>ΕΘΝΙΚΟ ΚΑΙ ΚΑΠΟΔΙΣΤΡΙΑΚΟ ΠΑΝΕΠΙΣΤΗΜΙΟ ΑΘΗΝΩΝ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704088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/>
              <a:t>Ιατρικός Τουρισμός στην Ελλάδα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316480"/>
            <a:ext cx="49530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400" b="1" dirty="0" smtClean="0"/>
              <a:t>Πλεονεκτήματα</a:t>
            </a:r>
          </a:p>
          <a:p>
            <a:r>
              <a:rPr lang="el-GR" sz="2400" dirty="0" smtClean="0"/>
              <a:t>Μεγάλο Τουριστικό ενδιαφέρον</a:t>
            </a:r>
          </a:p>
          <a:p>
            <a:r>
              <a:rPr lang="el-GR" sz="2400" dirty="0" smtClean="0"/>
              <a:t>Επάρκεια υποδομών</a:t>
            </a:r>
          </a:p>
          <a:p>
            <a:r>
              <a:rPr lang="el-GR" sz="2400" dirty="0" smtClean="0"/>
              <a:t>Πολλούς και καλούς γιατρούς</a:t>
            </a:r>
          </a:p>
          <a:p>
            <a:r>
              <a:rPr lang="el-GR" sz="2400" dirty="0" smtClean="0"/>
              <a:t>Χώρα Ε.Ε. </a:t>
            </a:r>
            <a:endParaRPr lang="el-GR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81600" y="2286000"/>
            <a:ext cx="4114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Μειονεκτήματα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Θεσμικό πλαίσιο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Οργάνωση</a:t>
            </a:r>
            <a:r>
              <a:rPr kumimoji="0" lang="el-G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διαδικασίες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Μάρκετινγκ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l-GR" sz="2400" dirty="0" smtClean="0"/>
              <a:t>Υψηλότερες τιμές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991600" cy="990600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Παραδοτέα της Β’ Ομάδας Εργασίας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458200" cy="3886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Καταγραφή Παρόχων - </a:t>
            </a:r>
            <a:r>
              <a:rPr lang="en-US" dirty="0" smtClean="0"/>
              <a:t>GIS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Κώδικας Ηθικής και Δεοντολογίας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Πιστοποίηση – Ποιότητα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Εγχειρίδιο Παρόχων Υγείας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Στρατηγική Προώθησης και Προβολής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Θεσμικοί Φορείς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772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400" dirty="0" smtClean="0"/>
              <a:t>Καταγραφή Παρόχων 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3600" dirty="0" smtClean="0"/>
              <a:t>ανά Νομό &amp; Πόλη</a:t>
            </a:r>
            <a:endParaRPr lang="el-GR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8763000" cy="4572000"/>
          </a:xfrm>
        </p:spPr>
        <p:txBody>
          <a:bodyPr/>
          <a:lstStyle/>
          <a:p>
            <a:pPr defTabSz="792000">
              <a:lnSpc>
                <a:spcPct val="150000"/>
              </a:lnSpc>
            </a:pPr>
            <a:r>
              <a:rPr lang="el-GR" sz="2600" dirty="0" smtClean="0"/>
              <a:t>Δημόσια Νοσοκομεία : κλινικές - εργαστήρια</a:t>
            </a:r>
          </a:p>
          <a:p>
            <a:pPr defTabSz="792000">
              <a:lnSpc>
                <a:spcPct val="150000"/>
              </a:lnSpc>
            </a:pPr>
            <a:r>
              <a:rPr lang="el-GR" sz="2600" dirty="0" smtClean="0"/>
              <a:t>Ιδιωτικές Κλινικές : ειδικότητες - κλίνες</a:t>
            </a:r>
          </a:p>
          <a:p>
            <a:pPr defTabSz="792000">
              <a:lnSpc>
                <a:spcPct val="150000"/>
              </a:lnSpc>
            </a:pPr>
            <a:r>
              <a:rPr lang="el-GR" sz="2600" dirty="0" smtClean="0"/>
              <a:t>Κέντρα Αποκατάστασης : κλειστή ή ανοιχτή νοσηλεία</a:t>
            </a:r>
          </a:p>
          <a:p>
            <a:pPr defTabSz="792000">
              <a:lnSpc>
                <a:spcPct val="150000"/>
              </a:lnSpc>
            </a:pPr>
            <a:r>
              <a:rPr lang="el-GR" sz="2600" dirty="0" smtClean="0"/>
              <a:t> Κέντρα Εξωσωματικής Γονιμοποίησης</a:t>
            </a:r>
          </a:p>
          <a:p>
            <a:pPr defTabSz="792000">
              <a:lnSpc>
                <a:spcPct val="150000"/>
              </a:lnSpc>
            </a:pPr>
            <a:r>
              <a:rPr lang="el-GR" sz="2600" dirty="0" smtClean="0"/>
              <a:t>Ξενοδοχειακές Μονάδες : κλίνες – αστέρια - ΑΜΕΑ</a:t>
            </a:r>
          </a:p>
          <a:p>
            <a:endParaRPr lang="el-GR" dirty="0" smtClean="0"/>
          </a:p>
          <a:p>
            <a:endParaRPr lang="el-GR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533400"/>
            <a:ext cx="8229600" cy="704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4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Ζητήματα Ηθικής και Δεοντολογίας</a:t>
            </a:r>
            <a:endParaRPr kumimoji="0" lang="el-GR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752600"/>
            <a:ext cx="89154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Διεθνείς και Εθνικοί Θεσμοί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Διεθνείς Πρακτικές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Ενημέρωση – Επικοινωνία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Συναίνεση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Διαχείριση Πληροφοριών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Ασφάλεια – Τεκμηριωμένες Πρακτικές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Ιατρική Αμέλεια – Ιατρογενής Νοσηρότητα – Αστική Ευθύνη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Νομική Εκπροσώπηση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Πολιτισμική και Θρησκευτική ενσυναίσθηση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Χρεώσεις – Αποζημιώσεις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Διαχείριση Απαιτήσεων (</a:t>
            </a:r>
            <a:r>
              <a:rPr lang="en-US" sz="2000" dirty="0" smtClean="0"/>
              <a:t>claims</a:t>
            </a:r>
            <a:r>
              <a:rPr lang="el-GR" sz="2000" dirty="0" smtClean="0"/>
              <a:t>)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l-GR" sz="2000" dirty="0" smtClean="0"/>
              <a:t>Περιβαλλοντική Ασφάλεια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endParaRPr lang="el-GR" sz="2000" dirty="0" smtClean="0"/>
          </a:p>
          <a:p>
            <a:pPr marL="342900" indent="-342900" algn="ctr">
              <a:buClr>
                <a:schemeClr val="tx2">
                  <a:lumMod val="60000"/>
                  <a:lumOff val="40000"/>
                </a:schemeClr>
              </a:buClr>
            </a:pPr>
            <a:endParaRPr lang="el-GR" sz="2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indent="-342900" algn="ctr">
              <a:buClr>
                <a:schemeClr val="tx2">
                  <a:lumMod val="60000"/>
                  <a:lumOff val="40000"/>
                </a:schemeClr>
              </a:buClr>
            </a:pPr>
            <a:r>
              <a:rPr lang="el-GR" sz="2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ΚΩΔΙΚΑΣ ΗΘΙΚΗΣ ΚΑΙ ΔΕΟΝΤΟΛΟΓΙΑΣ</a:t>
            </a:r>
          </a:p>
          <a:p>
            <a:pPr marL="342900" indent="-342900" algn="ctr">
              <a:buClr>
                <a:schemeClr val="tx2">
                  <a:lumMod val="60000"/>
                  <a:lumOff val="40000"/>
                </a:schemeClr>
              </a:buClr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-30 άρθρα -</a:t>
            </a:r>
          </a:p>
          <a:p>
            <a:pPr marL="342900" indent="-342900">
              <a:buFont typeface="+mj-lt"/>
              <a:buAutoNum type="arabicPeriod"/>
            </a:pPr>
            <a:endParaRPr lang="el-GR" sz="2400" dirty="0">
              <a:latin typeface="Constantia (Body)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191000" y="5410200"/>
            <a:ext cx="457200" cy="457200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l-GR" sz="3700" dirty="0" smtClean="0"/>
              <a:t>Βασικά Κριτήρια Ποιότητας και Πιστοποίησης</a:t>
            </a:r>
            <a:endParaRPr lang="el-GR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763000" cy="4343400"/>
          </a:xfrm>
        </p:spPr>
        <p:txBody>
          <a:bodyPr>
            <a:normAutofit/>
          </a:bodyPr>
          <a:lstStyle/>
          <a:p>
            <a:r>
              <a:rPr lang="el-GR" sz="2200" dirty="0" smtClean="0"/>
              <a:t>Συστήματα διαχείρισης ασθενή (διοικητικά, ιατρικά, νοσηλευτικά)</a:t>
            </a:r>
          </a:p>
          <a:p>
            <a:r>
              <a:rPr lang="el-GR" sz="2200" dirty="0" smtClean="0"/>
              <a:t>Διαχείριση υποδομών</a:t>
            </a:r>
          </a:p>
          <a:p>
            <a:r>
              <a:rPr lang="el-GR" sz="2200" dirty="0" smtClean="0"/>
              <a:t>Διαχείριση, εκπαίδευση και αξιολόγηση ανθρώπινου δυναμικού</a:t>
            </a:r>
          </a:p>
          <a:p>
            <a:r>
              <a:rPr lang="el-GR" sz="2200" dirty="0" smtClean="0"/>
              <a:t>Κλινική αποτελεσματικότητα</a:t>
            </a:r>
          </a:p>
          <a:p>
            <a:r>
              <a:rPr lang="el-GR" sz="2200" dirty="0" smtClean="0"/>
              <a:t>Υποστηρικτικές υπηρεσίες</a:t>
            </a:r>
          </a:p>
          <a:p>
            <a:r>
              <a:rPr lang="el-GR" sz="2200" dirty="0" smtClean="0"/>
              <a:t>Φυσική και τεχνική ασφάλεια</a:t>
            </a:r>
          </a:p>
          <a:p>
            <a:r>
              <a:rPr lang="el-GR" sz="2200" dirty="0" smtClean="0"/>
              <a:t>Υγιεινή και διαχείριση λοιμώξεων</a:t>
            </a:r>
          </a:p>
          <a:p>
            <a:r>
              <a:rPr lang="el-GR" sz="2200" dirty="0" smtClean="0"/>
              <a:t>Πρότυπα ηθικής και δεοντολογίας</a:t>
            </a:r>
          </a:p>
          <a:p>
            <a:r>
              <a:rPr lang="el-GR" sz="2200" dirty="0" smtClean="0"/>
              <a:t>Συστήματα διαχείρισης καταγγελιών και απαιτήσεων</a:t>
            </a:r>
          </a:p>
          <a:p>
            <a:r>
              <a:rPr lang="el-GR" sz="2200" dirty="0" smtClean="0"/>
              <a:t>Μέριμνα για τη δημόσια υγεία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686800" cy="627888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Βασικές Προσαρμογές των Ξενοδοχείων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389120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Α. Διασφάλιση λειτουργικών και οργανωτικών προϋποθέσεων:</a:t>
            </a:r>
          </a:p>
          <a:p>
            <a:pPr lvl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l-GR" sz="2000" dirty="0" smtClean="0"/>
              <a:t>ασφάλεια</a:t>
            </a:r>
          </a:p>
          <a:p>
            <a:pPr lvl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l-GR" sz="2000" dirty="0" smtClean="0"/>
              <a:t>προσαρμογή</a:t>
            </a:r>
          </a:p>
          <a:p>
            <a:pPr lvl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l-GR" sz="2000" dirty="0" smtClean="0"/>
              <a:t>κατάλληλο προσωπικό</a:t>
            </a:r>
          </a:p>
          <a:p>
            <a:pPr lvl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l-GR" sz="2000" dirty="0" smtClean="0"/>
              <a:t>καλές πρακτικές</a:t>
            </a:r>
          </a:p>
          <a:p>
            <a:pPr lvl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endParaRPr lang="el-GR" sz="2200" dirty="0" smtClean="0"/>
          </a:p>
          <a:p>
            <a:r>
              <a:rPr lang="el-GR" sz="2000" dirty="0" smtClean="0"/>
              <a:t>Β. Πρόσθετες υπηρεσίες – παροχές: </a:t>
            </a:r>
          </a:p>
          <a:p>
            <a:pPr lvl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l-GR" sz="2000" dirty="0" smtClean="0"/>
              <a:t>σίτιση</a:t>
            </a:r>
          </a:p>
          <a:p>
            <a:pPr lvl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l-GR" sz="2000" dirty="0" smtClean="0"/>
              <a:t>επικοινωνία – πληροφόρηση</a:t>
            </a:r>
          </a:p>
          <a:p>
            <a:pPr lvl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l-GR" sz="2000" dirty="0" smtClean="0"/>
              <a:t>οργάνωση και συντονισμός διαμονής – διακίνησης</a:t>
            </a:r>
          </a:p>
          <a:p>
            <a:pPr>
              <a:buFont typeface="Wingdings" pitchFamily="2" charset="2"/>
              <a:buChar char="§"/>
            </a:pPr>
            <a:endParaRPr lang="el-GR" sz="2200" dirty="0"/>
          </a:p>
        </p:txBody>
      </p:sp>
      <p:sp>
        <p:nvSpPr>
          <p:cNvPr id="4" name="Down Arrow 3"/>
          <p:cNvSpPr/>
          <p:nvPr/>
        </p:nvSpPr>
        <p:spPr>
          <a:xfrm>
            <a:off x="3886200" y="5562600"/>
            <a:ext cx="533400" cy="4572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685800" y="6172200"/>
            <a:ext cx="7543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Medical Tourism Friendly Hotels Certification</a:t>
            </a:r>
            <a:endParaRPr lang="el-GR" sz="26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05800" cy="704088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/>
              <a:t>Εγχειρίδιο Παρόχων Υπηρεσιών Υγείας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4419600"/>
          </a:xfrm>
        </p:spPr>
        <p:txBody>
          <a:bodyPr>
            <a:normAutofit lnSpcReduction="10000"/>
          </a:bodyPr>
          <a:lstStyle/>
          <a:p>
            <a:pPr marL="342900" lvl="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l-GR" sz="1900" dirty="0" smtClean="0">
                <a:ea typeface="Times New Roman" pitchFamily="18" charset="0"/>
              </a:rPr>
              <a:t>Οριοθέτηση του προϊόντος που θα παρέχεται σε ασθενείς τουρίστες</a:t>
            </a:r>
            <a:endParaRPr lang="en-US" sz="1900" dirty="0" smtClean="0">
              <a:ea typeface="Times New Roman" pitchFamily="18" charset="0"/>
            </a:endParaRPr>
          </a:p>
          <a:p>
            <a:pPr marL="342900" lvl="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Wingdings 2"/>
              <a:buAutoNum type="arabicPeriod"/>
            </a:pPr>
            <a:r>
              <a:rPr lang="el-GR" sz="1900" dirty="0" smtClean="0">
                <a:ea typeface="Times New Roman" pitchFamily="18" charset="0"/>
              </a:rPr>
              <a:t>Διασύνδεση με φορείς παροχής ξενοδοχειακών υπηρεσιών</a:t>
            </a:r>
            <a:endParaRPr lang="en-US" sz="1900" dirty="0" smtClean="0">
              <a:ea typeface="Times New Roman" pitchFamily="18" charset="0"/>
            </a:endParaRPr>
          </a:p>
          <a:p>
            <a:pPr marL="34290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Wingdings 2"/>
              <a:buAutoNum type="arabicPeriod"/>
            </a:pPr>
            <a:r>
              <a:rPr lang="el-GR" sz="1900" dirty="0" smtClean="0">
                <a:ea typeface="Times New Roman" pitchFamily="18" charset="0"/>
              </a:rPr>
              <a:t>Πιστοποίηση της ποιότητας</a:t>
            </a:r>
            <a:r>
              <a:rPr lang="en-US" sz="1900" dirty="0" smtClean="0">
                <a:ea typeface="Times New Roman" pitchFamily="18" charset="0"/>
              </a:rPr>
              <a:t> 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Wingdings 2"/>
              <a:buAutoNum type="arabicPeriod"/>
            </a:pPr>
            <a:r>
              <a:rPr lang="el-GR" sz="1900" dirty="0" smtClean="0">
                <a:ea typeface="Times New Roman" pitchFamily="18" charset="0"/>
              </a:rPr>
              <a:t>Σύστημα αναζήτησης υπηρεσίας</a:t>
            </a:r>
            <a:endParaRPr lang="en-US" sz="1900" dirty="0" smtClean="0">
              <a:ea typeface="Times New Roman" pitchFamily="18" charset="0"/>
            </a:endParaRPr>
          </a:p>
          <a:p>
            <a:pPr marL="34290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Wingdings 2"/>
              <a:buAutoNum type="arabicPeriod"/>
            </a:pPr>
            <a:r>
              <a:rPr lang="el-GR" sz="1900" dirty="0" smtClean="0">
                <a:ea typeface="Times New Roman" pitchFamily="18" charset="0"/>
              </a:rPr>
              <a:t>Πολύγλωσση υποστήριξη</a:t>
            </a:r>
            <a:endParaRPr lang="en-US" sz="1900" dirty="0" smtClean="0">
              <a:ea typeface="Times New Roman" pitchFamily="18" charset="0"/>
            </a:endParaRPr>
          </a:p>
          <a:p>
            <a:pPr marL="34290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Wingdings 2"/>
              <a:buAutoNum type="arabicPeriod"/>
            </a:pPr>
            <a:r>
              <a:rPr lang="en-US" sz="1900" dirty="0" smtClean="0">
                <a:ea typeface="Times New Roman" pitchFamily="18" charset="0"/>
              </a:rPr>
              <a:t> </a:t>
            </a:r>
            <a:r>
              <a:rPr lang="el-GR" sz="1900" dirty="0" smtClean="0">
                <a:ea typeface="Times New Roman" pitchFamily="18" charset="0"/>
              </a:rPr>
              <a:t>Συνοδευτικό πακέτο δραστηριοτήτων για τα συνοδά μέλη </a:t>
            </a:r>
            <a:endParaRPr lang="en-US" sz="1900" dirty="0" smtClean="0">
              <a:ea typeface="Times New Roman" pitchFamily="18" charset="0"/>
            </a:endParaRPr>
          </a:p>
          <a:p>
            <a:pPr marL="34290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Wingdings 2"/>
              <a:buAutoNum type="arabicPeriod"/>
            </a:pPr>
            <a:r>
              <a:rPr lang="el-GR" sz="1900" dirty="0" smtClean="0">
                <a:ea typeface="Times New Roman" pitchFamily="18" charset="0"/>
              </a:rPr>
              <a:t>Σύσταση ειδικού γραφείου υποστήριξης - πληροφοριών - εγκρίσεων</a:t>
            </a:r>
            <a:endParaRPr lang="en-US" sz="1900" dirty="0" smtClean="0">
              <a:ea typeface="Times New Roman" pitchFamily="18" charset="0"/>
            </a:endParaRPr>
          </a:p>
          <a:p>
            <a:pPr marL="342900" lvl="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AutoNum type="arabicPeriod"/>
            </a:pPr>
            <a:r>
              <a:rPr lang="el-GR" sz="1900" dirty="0" smtClean="0">
                <a:ea typeface="Times New Roman" pitchFamily="18" charset="0"/>
              </a:rPr>
              <a:t>Σεβασμός σε πολιτισμικές και θρησκευτικές ιδιαιτερότητες</a:t>
            </a:r>
            <a:endParaRPr lang="en-US" sz="1900" dirty="0" smtClean="0">
              <a:ea typeface="Times New Roman" pitchFamily="18" charset="0"/>
            </a:endParaRPr>
          </a:p>
          <a:p>
            <a:pPr marL="342900" lvl="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AutoNum type="arabicPeriod"/>
            </a:pPr>
            <a:r>
              <a:rPr lang="el-GR" sz="1900" dirty="0" smtClean="0">
                <a:ea typeface="Times New Roman" pitchFamily="18" charset="0"/>
              </a:rPr>
              <a:t>Τεχνολογικές, τραπεζικές και λοιπές διευκολύνσεις</a:t>
            </a:r>
            <a:endParaRPr lang="en-US" sz="1900" dirty="0" smtClean="0">
              <a:ea typeface="Times New Roman" pitchFamily="18" charset="0"/>
            </a:endParaRPr>
          </a:p>
          <a:p>
            <a:pPr marL="342900" indent="-3429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AutoNum type="arabicPeriod"/>
            </a:pPr>
            <a:r>
              <a:rPr lang="el-GR" sz="1900" dirty="0" smtClean="0">
                <a:ea typeface="Times New Roman" pitchFamily="18" charset="0"/>
              </a:rPr>
              <a:t>Εκπαίδευση προσωπικού για προσαρμογή στο «νέο προϊόν»</a:t>
            </a:r>
          </a:p>
        </p:txBody>
      </p:sp>
      <p:sp>
        <p:nvSpPr>
          <p:cNvPr id="5" name="Oval 4"/>
          <p:cNvSpPr/>
          <p:nvPr/>
        </p:nvSpPr>
        <p:spPr>
          <a:xfrm>
            <a:off x="7696200" y="1600200"/>
            <a:ext cx="838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10%</a:t>
            </a:r>
            <a:endParaRPr lang="el-GR" dirty="0"/>
          </a:p>
        </p:txBody>
      </p:sp>
      <p:sp>
        <p:nvSpPr>
          <p:cNvPr id="6" name="Oval 5"/>
          <p:cNvSpPr/>
          <p:nvPr/>
        </p:nvSpPr>
        <p:spPr>
          <a:xfrm>
            <a:off x="6705600" y="1981200"/>
            <a:ext cx="838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10%</a:t>
            </a:r>
            <a:endParaRPr lang="el-GR" dirty="0"/>
          </a:p>
        </p:txBody>
      </p:sp>
      <p:sp>
        <p:nvSpPr>
          <p:cNvPr id="7" name="Oval 6"/>
          <p:cNvSpPr/>
          <p:nvPr/>
        </p:nvSpPr>
        <p:spPr>
          <a:xfrm>
            <a:off x="3657600" y="2438400"/>
            <a:ext cx="990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20%</a:t>
            </a:r>
            <a:endParaRPr lang="el-GR" dirty="0"/>
          </a:p>
        </p:txBody>
      </p:sp>
      <p:sp>
        <p:nvSpPr>
          <p:cNvPr id="8" name="Oval 7"/>
          <p:cNvSpPr/>
          <p:nvPr/>
        </p:nvSpPr>
        <p:spPr>
          <a:xfrm>
            <a:off x="4114800" y="2895600"/>
            <a:ext cx="838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10%</a:t>
            </a:r>
            <a:endParaRPr lang="el-GR" dirty="0"/>
          </a:p>
        </p:txBody>
      </p:sp>
      <p:sp>
        <p:nvSpPr>
          <p:cNvPr id="9" name="Oval 8"/>
          <p:cNvSpPr/>
          <p:nvPr/>
        </p:nvSpPr>
        <p:spPr>
          <a:xfrm>
            <a:off x="3352800" y="3276600"/>
            <a:ext cx="9144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10%</a:t>
            </a:r>
            <a:endParaRPr lang="el-GR" dirty="0"/>
          </a:p>
        </p:txBody>
      </p:sp>
      <p:sp>
        <p:nvSpPr>
          <p:cNvPr id="10" name="Oval 9"/>
          <p:cNvSpPr/>
          <p:nvPr/>
        </p:nvSpPr>
        <p:spPr>
          <a:xfrm>
            <a:off x="6629400" y="3657600"/>
            <a:ext cx="838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5%</a:t>
            </a:r>
            <a:endParaRPr lang="el-GR" dirty="0"/>
          </a:p>
        </p:txBody>
      </p:sp>
      <p:sp>
        <p:nvSpPr>
          <p:cNvPr id="11" name="Oval 10"/>
          <p:cNvSpPr/>
          <p:nvPr/>
        </p:nvSpPr>
        <p:spPr>
          <a:xfrm>
            <a:off x="6781800" y="4495800"/>
            <a:ext cx="990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10%</a:t>
            </a:r>
            <a:endParaRPr lang="el-GR" dirty="0"/>
          </a:p>
        </p:txBody>
      </p:sp>
      <p:sp>
        <p:nvSpPr>
          <p:cNvPr id="12" name="Oval 11"/>
          <p:cNvSpPr/>
          <p:nvPr/>
        </p:nvSpPr>
        <p:spPr>
          <a:xfrm>
            <a:off x="7620000" y="4038600"/>
            <a:ext cx="838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10%</a:t>
            </a:r>
            <a:endParaRPr lang="el-GR" dirty="0"/>
          </a:p>
        </p:txBody>
      </p:sp>
      <p:sp>
        <p:nvSpPr>
          <p:cNvPr id="13" name="Oval 12"/>
          <p:cNvSpPr/>
          <p:nvPr/>
        </p:nvSpPr>
        <p:spPr>
          <a:xfrm>
            <a:off x="5867400" y="4876800"/>
            <a:ext cx="685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5%</a:t>
            </a:r>
            <a:endParaRPr lang="el-GR" dirty="0"/>
          </a:p>
        </p:txBody>
      </p:sp>
      <p:sp>
        <p:nvSpPr>
          <p:cNvPr id="14" name="Oval 13"/>
          <p:cNvSpPr/>
          <p:nvPr/>
        </p:nvSpPr>
        <p:spPr>
          <a:xfrm>
            <a:off x="6781800" y="5257800"/>
            <a:ext cx="9144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10%</a:t>
            </a:r>
            <a:endParaRPr lang="el-GR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5791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 eaLnBrk="0" fontAlgn="base" hangingPunct="0">
              <a:spcBef>
                <a:spcPts val="0"/>
              </a:spcBef>
              <a:spcAft>
                <a:spcPct val="0"/>
              </a:spcAft>
              <a:buNone/>
            </a:pPr>
            <a:r>
              <a:rPr lang="el-GR" sz="2400" dirty="0" smtClean="0">
                <a:solidFill>
                  <a:schemeClr val="tx2"/>
                </a:solidFill>
              </a:rPr>
              <a:t>Σύνολο Άριστης Βαθμολογίας : 100%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51688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Στρατηγική Προώθησης και Προβολής</a:t>
            </a:r>
            <a:endParaRPr lang="el-GR" sz="4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33400" y="1828800"/>
          <a:ext cx="7924800" cy="4767072"/>
        </p:xfrm>
        <a:graphic>
          <a:graphicData uri="http://schemas.openxmlformats.org/drawingml/2006/table">
            <a:tbl>
              <a:tblPr/>
              <a:tblGrid>
                <a:gridCol w="1682230"/>
                <a:gridCol w="6242570"/>
              </a:tblGrid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700" b="1" dirty="0">
                          <a:latin typeface="+mn-lt"/>
                          <a:ea typeface="Calibri"/>
                          <a:cs typeface="Times New Roman"/>
                        </a:rPr>
                        <a:t>Χώρες στόχος:</a:t>
                      </a:r>
                      <a:endParaRPr lang="el-GR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μεγάλες λίστες αναμονής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θρησκευτική ιδιαιτερότητα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 smtClean="0">
                          <a:latin typeface="+mn-lt"/>
                          <a:ea typeface="Calibri"/>
                          <a:cs typeface="Times New Roman"/>
                        </a:rPr>
                        <a:t>με μετακινούμενους </a:t>
                      </a: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ασθενείς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αεροπορική σύνδεση (&lt; 2 πτήσεις)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9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 smtClean="0">
                          <a:latin typeface="+mn-lt"/>
                          <a:ea typeface="Calibri"/>
                          <a:cs typeface="Times New Roman"/>
                        </a:rPr>
                        <a:t>τουριστικό ενδιαφέρον για Ελλάδα </a:t>
                      </a: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(ΕΕ, Ρωσία, Ν.Α. Ευρώπη, </a:t>
                      </a:r>
                      <a:r>
                        <a:rPr lang="el-GR" sz="1700" dirty="0" err="1" smtClean="0">
                          <a:latin typeface="+mn-lt"/>
                          <a:ea typeface="Calibri"/>
                          <a:cs typeface="Times New Roman"/>
                        </a:rPr>
                        <a:t>Μ.Ανατολή</a:t>
                      </a: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, Κίνα, κ.α.)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700" b="1">
                          <a:latin typeface="+mn-lt"/>
                          <a:ea typeface="Calibri"/>
                          <a:cs typeface="Times New Roman"/>
                        </a:rPr>
                        <a:t>Προυποθέσεις:</a:t>
                      </a:r>
                      <a:endParaRPr lang="el-GR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 smtClean="0">
                          <a:latin typeface="+mn-lt"/>
                          <a:ea typeface="Calibri"/>
                          <a:cs typeface="Times New Roman"/>
                        </a:rPr>
                        <a:t>ανάλυση και τμηματοποίηση της αγοράς </a:t>
                      </a:r>
                      <a:r>
                        <a:rPr lang="el-GR" sz="170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en-US" sz="17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 smtClean="0">
                          <a:latin typeface="+mn-lt"/>
                          <a:ea typeface="Calibri"/>
                          <a:cs typeface="Times New Roman"/>
                        </a:rPr>
                        <a:t>διαμόρφωση </a:t>
                      </a: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«προϊόντος» - εξειδίκευση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αξιοπιστία </a:t>
                      </a:r>
                      <a:r>
                        <a:rPr lang="el-GR" sz="1700" dirty="0" smtClean="0">
                          <a:latin typeface="+mn-lt"/>
                          <a:ea typeface="Calibri"/>
                          <a:cs typeface="Times New Roman"/>
                        </a:rPr>
                        <a:t>συστήματος </a:t>
                      </a: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υγείας – δημόσιας υγείας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δημιουργία </a:t>
                      </a:r>
                      <a:r>
                        <a:rPr lang="en-US" sz="1700" dirty="0">
                          <a:latin typeface="+mn-lt"/>
                          <a:ea typeface="Calibri"/>
                          <a:cs typeface="Times New Roman"/>
                        </a:rPr>
                        <a:t>brand name</a:t>
                      </a:r>
                      <a:endParaRPr lang="el-GR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1760" indent="-1384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700" b="1">
                          <a:latin typeface="+mn-lt"/>
                          <a:ea typeface="Calibri"/>
                          <a:cs typeface="Times New Roman"/>
                        </a:rPr>
                        <a:t>Μέσα:</a:t>
                      </a:r>
                      <a:endParaRPr lang="el-GR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χρήση μηχανισμών προβολής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ελληνικοί φορείς (ΕΟΤ, πρεσβείες, </a:t>
                      </a:r>
                      <a:r>
                        <a:rPr lang="el-GR" sz="1700" dirty="0" err="1">
                          <a:latin typeface="+mn-lt"/>
                          <a:ea typeface="Calibri"/>
                          <a:cs typeface="Times New Roman"/>
                        </a:rPr>
                        <a:t>κ.α</a:t>
                      </a: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9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7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διεθνείς φορείς (ασφαλιστικοί φορείς, </a:t>
                      </a:r>
                      <a:r>
                        <a:rPr lang="en-US" sz="1700" dirty="0">
                          <a:latin typeface="+mn-lt"/>
                          <a:ea typeface="Calibri"/>
                          <a:cs typeface="Times New Roman"/>
                        </a:rPr>
                        <a:t>tour operators</a:t>
                      </a: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, πράκτορες ιατρικού τουρισμού, </a:t>
                      </a:r>
                      <a:r>
                        <a:rPr lang="el-GR" sz="1700" dirty="0" err="1">
                          <a:latin typeface="+mn-lt"/>
                          <a:ea typeface="Calibri"/>
                          <a:cs typeface="Times New Roman"/>
                        </a:rPr>
                        <a:t>κ.α</a:t>
                      </a:r>
                      <a:r>
                        <a:rPr lang="el-GR" sz="1700" dirty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533400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Ένωση Παρόχων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610600" cy="4495800"/>
          </a:xfrm>
        </p:spPr>
        <p:txBody>
          <a:bodyPr>
            <a:normAutofit/>
          </a:bodyPr>
          <a:lstStyle/>
          <a:p>
            <a:pPr lvl="0"/>
            <a:r>
              <a:rPr lang="el-GR" sz="2000" b="1" dirty="0" smtClean="0"/>
              <a:t>Σωματείο,</a:t>
            </a:r>
            <a:r>
              <a:rPr lang="el-GR" sz="2000" dirty="0" smtClean="0"/>
              <a:t> μη κερδοσκοπικό</a:t>
            </a:r>
            <a:endParaRPr lang="en-US" sz="2000" dirty="0" smtClean="0"/>
          </a:p>
          <a:p>
            <a:pPr lvl="0"/>
            <a:endParaRPr lang="el-GR" sz="1500" dirty="0" smtClean="0"/>
          </a:p>
          <a:p>
            <a:pPr lvl="0"/>
            <a:r>
              <a:rPr lang="el-GR" sz="2000" b="1" dirty="0" smtClean="0"/>
              <a:t>Σκοπός: </a:t>
            </a:r>
            <a:r>
              <a:rPr lang="el-GR" sz="2000" dirty="0" smtClean="0"/>
              <a:t>Η υποστήριξη των συμφερόντων και η προώθηση των προτάσεων 	      των </a:t>
            </a:r>
            <a:r>
              <a:rPr lang="el-GR" sz="2000" dirty="0" err="1" smtClean="0"/>
              <a:t>παρόχων</a:t>
            </a:r>
            <a:r>
              <a:rPr lang="el-GR" sz="2000" dirty="0" smtClean="0"/>
              <a:t> Ιατρικού Τουρισμού</a:t>
            </a:r>
            <a:endParaRPr lang="en-US" sz="2000" dirty="0" smtClean="0"/>
          </a:p>
          <a:p>
            <a:pPr lvl="0"/>
            <a:endParaRPr lang="el-GR" sz="1500" dirty="0" smtClean="0"/>
          </a:p>
          <a:p>
            <a:pPr lvl="0"/>
            <a:r>
              <a:rPr lang="el-GR" sz="2000" b="1" dirty="0" smtClean="0"/>
              <a:t>Μέλη: </a:t>
            </a:r>
            <a:r>
              <a:rPr lang="el-GR" sz="2000" dirty="0" smtClean="0"/>
              <a:t>Πιστοποιημένες Μονάδες Υγείας και Ξενοδοχειακές Μονάδες</a:t>
            </a:r>
            <a:endParaRPr lang="en-US" sz="2000" dirty="0" smtClean="0"/>
          </a:p>
          <a:p>
            <a:pPr lvl="0"/>
            <a:endParaRPr lang="el-GR" sz="1500" dirty="0" smtClean="0"/>
          </a:p>
          <a:p>
            <a:pPr lvl="0"/>
            <a:r>
              <a:rPr lang="el-GR" sz="2000" b="1" dirty="0" smtClean="0"/>
              <a:t>Πόροι: </a:t>
            </a:r>
            <a:r>
              <a:rPr lang="el-GR" sz="2000" dirty="0" smtClean="0"/>
              <a:t>Εγγραφές και Συνδρομές Μελών, Χορηγίες από τον Δημόσιο και 	 	    Ιδιωτικό Τομέα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4582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dirty="0" smtClean="0"/>
              <a:t>Εθνικό Συμβούλιο Ιατρικού Τουρισμού </a:t>
            </a:r>
            <a:br>
              <a:rPr lang="el-GR" sz="4000" dirty="0" smtClean="0"/>
            </a:br>
            <a:r>
              <a:rPr lang="el-GR" sz="4000" dirty="0" smtClean="0"/>
              <a:t>- ΕΣΙΤ- 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9154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dirty="0" smtClean="0"/>
              <a:t>Αποστολή: </a:t>
            </a:r>
            <a:r>
              <a:rPr lang="el-GR" sz="2000" dirty="0" smtClean="0"/>
              <a:t>Γνωμοδοτικό και Συμβουλευτικό Όργανο της Πολιτείας</a:t>
            </a:r>
          </a:p>
          <a:p>
            <a:pPr>
              <a:buNone/>
            </a:pPr>
            <a:endParaRPr lang="el-GR" sz="1500" b="1" dirty="0" smtClean="0"/>
          </a:p>
          <a:p>
            <a:pPr>
              <a:buNone/>
            </a:pPr>
            <a:r>
              <a:rPr lang="el-GR" sz="2000" b="1" dirty="0" smtClean="0"/>
              <a:t>Σύνθεση:</a:t>
            </a:r>
          </a:p>
          <a:p>
            <a:pPr>
              <a:buNone/>
            </a:pPr>
            <a:endParaRPr lang="el-GR" sz="1500" dirty="0" smtClean="0"/>
          </a:p>
          <a:p>
            <a:pPr lvl="3"/>
            <a:r>
              <a:rPr lang="el-GR" sz="1700" dirty="0" smtClean="0"/>
              <a:t>1 μέλος που ορίζουν ο Υπουργός Υγείας και ο Υπουργός Τουρισμού ως Πρόεδρο</a:t>
            </a:r>
          </a:p>
          <a:p>
            <a:pPr lvl="3"/>
            <a:r>
              <a:rPr lang="el-GR" sz="1700" dirty="0" smtClean="0"/>
              <a:t>2 μέλη που ορίζει ο Υπουργός Υγείας</a:t>
            </a:r>
          </a:p>
          <a:p>
            <a:pPr lvl="3"/>
            <a:r>
              <a:rPr lang="el-GR" sz="1700" dirty="0" smtClean="0"/>
              <a:t>2 μέλη που ορίζει ο Υπουργός Τουρισμού </a:t>
            </a:r>
          </a:p>
          <a:p>
            <a:pPr lvl="3"/>
            <a:r>
              <a:rPr lang="el-GR" sz="1700" dirty="0" smtClean="0"/>
              <a:t>1 εκπρόσωπο του Ξενοδοχειακού Επιμελητηρίου</a:t>
            </a:r>
          </a:p>
          <a:p>
            <a:pPr lvl="3"/>
            <a:r>
              <a:rPr lang="el-GR" sz="1700" dirty="0" smtClean="0"/>
              <a:t>1 εκπρόσωπο του Πανελλήνιου Ιατρικού Συλλόγου</a:t>
            </a:r>
          </a:p>
          <a:p>
            <a:pPr lvl="3"/>
            <a:r>
              <a:rPr lang="el-GR" sz="1700" dirty="0" smtClean="0"/>
              <a:t>1 εκπρόσωπο του Πανελλήνιου Οδοντιατρικού Συλλόγου</a:t>
            </a:r>
          </a:p>
          <a:p>
            <a:pPr lvl="3"/>
            <a:r>
              <a:rPr lang="el-GR" sz="1700" dirty="0" smtClean="0"/>
              <a:t>1 εκπρόσωπο του Συνδέσμου Ιδιωτικών Κλινικών Ελλάδος </a:t>
            </a:r>
          </a:p>
          <a:p>
            <a:pPr lvl="3"/>
            <a:r>
              <a:rPr lang="el-GR" sz="1700" dirty="0" smtClean="0"/>
              <a:t>1 εκπρόσωπο της Ένωσης Κέντρων Αποκατάστασης και Αποθεραπείας Ελλάδος</a:t>
            </a:r>
          </a:p>
          <a:p>
            <a:pPr lvl="3"/>
            <a:r>
              <a:rPr lang="el-GR" sz="1700" dirty="0" smtClean="0"/>
              <a:t>1 εκπρόσωπο του Συνδέσμου Κέντρων Εξωσωματικής Γονιμοποίησης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>
          <a:xfrm>
            <a:off x="2743200" y="762000"/>
            <a:ext cx="4343400" cy="1219200"/>
          </a:xfrm>
          <a:custGeom>
            <a:avLst/>
            <a:gdLst>
              <a:gd name="connsiteX0" fmla="*/ 0 w 3650289"/>
              <a:gd name="connsiteY0" fmla="*/ 0 h 674085"/>
              <a:gd name="connsiteX1" fmla="*/ 3650289 w 3650289"/>
              <a:gd name="connsiteY1" fmla="*/ 0 h 674085"/>
              <a:gd name="connsiteX2" fmla="*/ 3650289 w 3650289"/>
              <a:gd name="connsiteY2" fmla="*/ 674085 h 674085"/>
              <a:gd name="connsiteX3" fmla="*/ 0 w 3650289"/>
              <a:gd name="connsiteY3" fmla="*/ 674085 h 674085"/>
              <a:gd name="connsiteX4" fmla="*/ 0 w 3650289"/>
              <a:gd name="connsiteY4" fmla="*/ 0 h 67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0289" h="674085">
                <a:moveTo>
                  <a:pt x="0" y="0"/>
                </a:moveTo>
                <a:lnTo>
                  <a:pt x="3650289" y="0"/>
                </a:lnTo>
                <a:lnTo>
                  <a:pt x="3650289" y="674085"/>
                </a:lnTo>
                <a:lnTo>
                  <a:pt x="0" y="67408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3200" b="1" kern="1200" dirty="0" smtClean="0"/>
              <a:t>ΤΟΥΡΙΣΜΟΣ ΥΓΕΙΑΣ</a:t>
            </a:r>
            <a:endParaRPr lang="el-GR" sz="3200" b="1" kern="1200" dirty="0"/>
          </a:p>
        </p:txBody>
      </p:sp>
      <p:sp>
        <p:nvSpPr>
          <p:cNvPr id="12" name="Freeform 11"/>
          <p:cNvSpPr/>
          <p:nvPr/>
        </p:nvSpPr>
        <p:spPr>
          <a:xfrm>
            <a:off x="304800" y="2438400"/>
            <a:ext cx="2438400" cy="990600"/>
          </a:xfrm>
          <a:custGeom>
            <a:avLst/>
            <a:gdLst>
              <a:gd name="connsiteX0" fmla="*/ 0 w 1790242"/>
              <a:gd name="connsiteY0" fmla="*/ 0 h 1026836"/>
              <a:gd name="connsiteX1" fmla="*/ 1790242 w 1790242"/>
              <a:gd name="connsiteY1" fmla="*/ 0 h 1026836"/>
              <a:gd name="connsiteX2" fmla="*/ 1790242 w 1790242"/>
              <a:gd name="connsiteY2" fmla="*/ 1026836 h 1026836"/>
              <a:gd name="connsiteX3" fmla="*/ 0 w 1790242"/>
              <a:gd name="connsiteY3" fmla="*/ 1026836 h 1026836"/>
              <a:gd name="connsiteX4" fmla="*/ 0 w 1790242"/>
              <a:gd name="connsiteY4" fmla="*/ 0 h 1026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0242" h="1026836">
                <a:moveTo>
                  <a:pt x="0" y="0"/>
                </a:moveTo>
                <a:lnTo>
                  <a:pt x="1790242" y="0"/>
                </a:lnTo>
                <a:lnTo>
                  <a:pt x="1790242" y="1026836"/>
                </a:lnTo>
                <a:lnTo>
                  <a:pt x="0" y="102683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2000" b="1" dirty="0" smtClean="0"/>
              <a:t>Ιατρικός </a:t>
            </a:r>
          </a:p>
          <a:p>
            <a:pPr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2000" b="1" dirty="0" smtClean="0"/>
              <a:t>Τουρισμός</a:t>
            </a:r>
          </a:p>
        </p:txBody>
      </p:sp>
      <p:sp>
        <p:nvSpPr>
          <p:cNvPr id="13" name="Freeform 12"/>
          <p:cNvSpPr/>
          <p:nvPr/>
        </p:nvSpPr>
        <p:spPr>
          <a:xfrm>
            <a:off x="3505200" y="2438400"/>
            <a:ext cx="2590800" cy="914400"/>
          </a:xfrm>
          <a:custGeom>
            <a:avLst/>
            <a:gdLst>
              <a:gd name="connsiteX0" fmla="*/ 0 w 2343257"/>
              <a:gd name="connsiteY0" fmla="*/ 0 h 939628"/>
              <a:gd name="connsiteX1" fmla="*/ 2343257 w 2343257"/>
              <a:gd name="connsiteY1" fmla="*/ 0 h 939628"/>
              <a:gd name="connsiteX2" fmla="*/ 2343257 w 2343257"/>
              <a:gd name="connsiteY2" fmla="*/ 939628 h 939628"/>
              <a:gd name="connsiteX3" fmla="*/ 0 w 2343257"/>
              <a:gd name="connsiteY3" fmla="*/ 939628 h 939628"/>
              <a:gd name="connsiteX4" fmla="*/ 0 w 2343257"/>
              <a:gd name="connsiteY4" fmla="*/ 0 h 939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3257" h="939628">
                <a:moveTo>
                  <a:pt x="0" y="0"/>
                </a:moveTo>
                <a:lnTo>
                  <a:pt x="2343257" y="0"/>
                </a:lnTo>
                <a:lnTo>
                  <a:pt x="2343257" y="939628"/>
                </a:lnTo>
                <a:lnTo>
                  <a:pt x="0" y="9396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2000" b="1" dirty="0" smtClean="0"/>
              <a:t>Ιαματικός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2000" b="1" dirty="0" smtClean="0"/>
              <a:t>Τουρισμός</a:t>
            </a:r>
          </a:p>
        </p:txBody>
      </p:sp>
      <p:sp>
        <p:nvSpPr>
          <p:cNvPr id="14" name="Freeform 13"/>
          <p:cNvSpPr/>
          <p:nvPr/>
        </p:nvSpPr>
        <p:spPr>
          <a:xfrm>
            <a:off x="6705600" y="2362200"/>
            <a:ext cx="2209800" cy="990600"/>
          </a:xfrm>
          <a:custGeom>
            <a:avLst/>
            <a:gdLst>
              <a:gd name="connsiteX0" fmla="*/ 0 w 1406213"/>
              <a:gd name="connsiteY0" fmla="*/ 0 h 872436"/>
              <a:gd name="connsiteX1" fmla="*/ 1406213 w 1406213"/>
              <a:gd name="connsiteY1" fmla="*/ 0 h 872436"/>
              <a:gd name="connsiteX2" fmla="*/ 1406213 w 1406213"/>
              <a:gd name="connsiteY2" fmla="*/ 872436 h 872436"/>
              <a:gd name="connsiteX3" fmla="*/ 0 w 1406213"/>
              <a:gd name="connsiteY3" fmla="*/ 872436 h 872436"/>
              <a:gd name="connsiteX4" fmla="*/ 0 w 1406213"/>
              <a:gd name="connsiteY4" fmla="*/ 0 h 87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6213" h="872436">
                <a:moveTo>
                  <a:pt x="0" y="0"/>
                </a:moveTo>
                <a:lnTo>
                  <a:pt x="1406213" y="0"/>
                </a:lnTo>
                <a:lnTo>
                  <a:pt x="1406213" y="872436"/>
                </a:lnTo>
                <a:lnTo>
                  <a:pt x="0" y="87243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2000" b="1" dirty="0" smtClean="0"/>
              <a:t>Τουρισμός</a:t>
            </a:r>
          </a:p>
          <a:p>
            <a:pPr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2000" b="1" dirty="0" smtClean="0"/>
              <a:t> Ευεξίας</a:t>
            </a:r>
          </a:p>
        </p:txBody>
      </p:sp>
      <p:sp>
        <p:nvSpPr>
          <p:cNvPr id="15" name="Freeform 14"/>
          <p:cNvSpPr/>
          <p:nvPr/>
        </p:nvSpPr>
        <p:spPr>
          <a:xfrm>
            <a:off x="762000" y="3810000"/>
            <a:ext cx="1600200" cy="609600"/>
          </a:xfrm>
          <a:custGeom>
            <a:avLst/>
            <a:gdLst>
              <a:gd name="connsiteX0" fmla="*/ 0 w 533432"/>
              <a:gd name="connsiteY0" fmla="*/ 0 h 266716"/>
              <a:gd name="connsiteX1" fmla="*/ 533432 w 533432"/>
              <a:gd name="connsiteY1" fmla="*/ 0 h 266716"/>
              <a:gd name="connsiteX2" fmla="*/ 533432 w 533432"/>
              <a:gd name="connsiteY2" fmla="*/ 266716 h 266716"/>
              <a:gd name="connsiteX3" fmla="*/ 0 w 533432"/>
              <a:gd name="connsiteY3" fmla="*/ 266716 h 266716"/>
              <a:gd name="connsiteX4" fmla="*/ 0 w 533432"/>
              <a:gd name="connsiteY4" fmla="*/ 0 h 266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3432" h="266716">
                <a:moveTo>
                  <a:pt x="0" y="0"/>
                </a:moveTo>
                <a:lnTo>
                  <a:pt x="533432" y="0"/>
                </a:lnTo>
                <a:lnTo>
                  <a:pt x="533432" y="266716"/>
                </a:lnTo>
                <a:lnTo>
                  <a:pt x="0" y="2667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b="1" kern="1200" dirty="0" smtClean="0"/>
              <a:t>Ασθενείς</a:t>
            </a:r>
            <a:endParaRPr lang="el-GR" b="1" kern="1200" dirty="0"/>
          </a:p>
        </p:txBody>
      </p:sp>
      <p:sp>
        <p:nvSpPr>
          <p:cNvPr id="16" name="Freeform 15"/>
          <p:cNvSpPr/>
          <p:nvPr/>
        </p:nvSpPr>
        <p:spPr>
          <a:xfrm>
            <a:off x="3886200" y="3733800"/>
            <a:ext cx="1752600" cy="762000"/>
          </a:xfrm>
          <a:custGeom>
            <a:avLst/>
            <a:gdLst>
              <a:gd name="connsiteX0" fmla="*/ 0 w 533432"/>
              <a:gd name="connsiteY0" fmla="*/ 0 h 266716"/>
              <a:gd name="connsiteX1" fmla="*/ 533432 w 533432"/>
              <a:gd name="connsiteY1" fmla="*/ 0 h 266716"/>
              <a:gd name="connsiteX2" fmla="*/ 533432 w 533432"/>
              <a:gd name="connsiteY2" fmla="*/ 266716 h 266716"/>
              <a:gd name="connsiteX3" fmla="*/ 0 w 533432"/>
              <a:gd name="connsiteY3" fmla="*/ 266716 h 266716"/>
              <a:gd name="connsiteX4" fmla="*/ 0 w 533432"/>
              <a:gd name="connsiteY4" fmla="*/ 0 h 266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3432" h="266716">
                <a:moveTo>
                  <a:pt x="0" y="0"/>
                </a:moveTo>
                <a:lnTo>
                  <a:pt x="533432" y="0"/>
                </a:lnTo>
                <a:lnTo>
                  <a:pt x="533432" y="266716"/>
                </a:lnTo>
                <a:lnTo>
                  <a:pt x="0" y="2667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rmAutofit/>
          </a:bodyPr>
          <a:lstStyle/>
          <a:p>
            <a:pPr lvl="0" algn="ctr" defTabSz="355600">
              <a:lnSpc>
                <a:spcPts val="1700"/>
              </a:lnSpc>
              <a:spcBef>
                <a:spcPct val="0"/>
              </a:spcBef>
            </a:pPr>
            <a:r>
              <a:rPr lang="el-GR" b="1" kern="1200" dirty="0" smtClean="0"/>
              <a:t>Ασθενείς </a:t>
            </a:r>
          </a:p>
          <a:p>
            <a:pPr lvl="0" algn="ctr" defTabSz="355600">
              <a:lnSpc>
                <a:spcPts val="1700"/>
              </a:lnSpc>
              <a:spcBef>
                <a:spcPct val="0"/>
              </a:spcBef>
            </a:pPr>
            <a:r>
              <a:rPr lang="el-GR" b="1" kern="1200" dirty="0" smtClean="0"/>
              <a:t>και </a:t>
            </a:r>
          </a:p>
          <a:p>
            <a:pPr lvl="0" algn="ctr" defTabSz="355600">
              <a:lnSpc>
                <a:spcPts val="1700"/>
              </a:lnSpc>
              <a:spcBef>
                <a:spcPct val="0"/>
              </a:spcBef>
            </a:pPr>
            <a:r>
              <a:rPr lang="el-GR" b="1" kern="1200" dirty="0" smtClean="0"/>
              <a:t>Υγιείς</a:t>
            </a:r>
            <a:endParaRPr lang="el-GR" b="1" kern="1200" dirty="0"/>
          </a:p>
        </p:txBody>
      </p:sp>
      <p:sp>
        <p:nvSpPr>
          <p:cNvPr id="17" name="Freeform 16"/>
          <p:cNvSpPr/>
          <p:nvPr/>
        </p:nvSpPr>
        <p:spPr>
          <a:xfrm>
            <a:off x="7086600" y="3810000"/>
            <a:ext cx="1600200" cy="685800"/>
          </a:xfrm>
          <a:custGeom>
            <a:avLst/>
            <a:gdLst>
              <a:gd name="connsiteX0" fmla="*/ 0 w 533432"/>
              <a:gd name="connsiteY0" fmla="*/ 0 h 266716"/>
              <a:gd name="connsiteX1" fmla="*/ 533432 w 533432"/>
              <a:gd name="connsiteY1" fmla="*/ 0 h 266716"/>
              <a:gd name="connsiteX2" fmla="*/ 533432 w 533432"/>
              <a:gd name="connsiteY2" fmla="*/ 266716 h 266716"/>
              <a:gd name="connsiteX3" fmla="*/ 0 w 533432"/>
              <a:gd name="connsiteY3" fmla="*/ 266716 h 266716"/>
              <a:gd name="connsiteX4" fmla="*/ 0 w 533432"/>
              <a:gd name="connsiteY4" fmla="*/ 0 h 266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3432" h="266716">
                <a:moveTo>
                  <a:pt x="0" y="0"/>
                </a:moveTo>
                <a:lnTo>
                  <a:pt x="533432" y="0"/>
                </a:lnTo>
                <a:lnTo>
                  <a:pt x="533432" y="266716"/>
                </a:lnTo>
                <a:lnTo>
                  <a:pt x="0" y="2667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b="1" kern="1200" dirty="0" smtClean="0"/>
              <a:t>Υγιείς</a:t>
            </a:r>
            <a:endParaRPr lang="el-GR" b="1" kern="1200" dirty="0"/>
          </a:p>
        </p:txBody>
      </p:sp>
      <p:sp>
        <p:nvSpPr>
          <p:cNvPr id="18" name="Freeform 17"/>
          <p:cNvSpPr/>
          <p:nvPr/>
        </p:nvSpPr>
        <p:spPr>
          <a:xfrm>
            <a:off x="76200" y="5105400"/>
            <a:ext cx="1752600" cy="533400"/>
          </a:xfrm>
          <a:custGeom>
            <a:avLst/>
            <a:gdLst>
              <a:gd name="connsiteX0" fmla="*/ 0 w 985127"/>
              <a:gd name="connsiteY0" fmla="*/ 0 h 266716"/>
              <a:gd name="connsiteX1" fmla="*/ 985127 w 985127"/>
              <a:gd name="connsiteY1" fmla="*/ 0 h 266716"/>
              <a:gd name="connsiteX2" fmla="*/ 985127 w 985127"/>
              <a:gd name="connsiteY2" fmla="*/ 266716 h 266716"/>
              <a:gd name="connsiteX3" fmla="*/ 0 w 985127"/>
              <a:gd name="connsiteY3" fmla="*/ 266716 h 266716"/>
              <a:gd name="connsiteX4" fmla="*/ 0 w 985127"/>
              <a:gd name="connsiteY4" fmla="*/ 0 h 266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5127" h="266716">
                <a:moveTo>
                  <a:pt x="0" y="0"/>
                </a:moveTo>
                <a:lnTo>
                  <a:pt x="985127" y="0"/>
                </a:lnTo>
                <a:lnTo>
                  <a:pt x="985127" y="266716"/>
                </a:lnTo>
                <a:lnTo>
                  <a:pt x="0" y="2667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1500" kern="1200" dirty="0" smtClean="0"/>
              <a:t>Διαχείριση 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1500" kern="1200" dirty="0" smtClean="0"/>
              <a:t>Ιατρικών Αναγκών </a:t>
            </a:r>
            <a:endParaRPr lang="el-GR" sz="1500" kern="1200" dirty="0"/>
          </a:p>
        </p:txBody>
      </p:sp>
      <p:sp>
        <p:nvSpPr>
          <p:cNvPr id="19" name="Freeform 18"/>
          <p:cNvSpPr/>
          <p:nvPr/>
        </p:nvSpPr>
        <p:spPr>
          <a:xfrm>
            <a:off x="1981200" y="5105400"/>
            <a:ext cx="1905000" cy="533400"/>
          </a:xfrm>
          <a:custGeom>
            <a:avLst/>
            <a:gdLst>
              <a:gd name="connsiteX0" fmla="*/ 0 w 985127"/>
              <a:gd name="connsiteY0" fmla="*/ 0 h 266716"/>
              <a:gd name="connsiteX1" fmla="*/ 985127 w 985127"/>
              <a:gd name="connsiteY1" fmla="*/ 0 h 266716"/>
              <a:gd name="connsiteX2" fmla="*/ 985127 w 985127"/>
              <a:gd name="connsiteY2" fmla="*/ 266716 h 266716"/>
              <a:gd name="connsiteX3" fmla="*/ 0 w 985127"/>
              <a:gd name="connsiteY3" fmla="*/ 266716 h 266716"/>
              <a:gd name="connsiteX4" fmla="*/ 0 w 985127"/>
              <a:gd name="connsiteY4" fmla="*/ 0 h 266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5127" h="266716">
                <a:moveTo>
                  <a:pt x="0" y="0"/>
                </a:moveTo>
                <a:lnTo>
                  <a:pt x="985127" y="0"/>
                </a:lnTo>
                <a:lnTo>
                  <a:pt x="985127" y="266716"/>
                </a:lnTo>
                <a:lnTo>
                  <a:pt x="0" y="2667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1500" kern="1200" dirty="0" smtClean="0"/>
              <a:t>Ιατρικός 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</a:pPr>
            <a:r>
              <a:rPr lang="el-GR" sz="1500" kern="1200" dirty="0" smtClean="0"/>
              <a:t>Τουρισμός Επιλογής</a:t>
            </a:r>
            <a:endParaRPr lang="el-GR" sz="1500" kern="12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4724400" y="1981200"/>
            <a:ext cx="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371600" y="1981200"/>
            <a:ext cx="334800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724400" y="1981200"/>
            <a:ext cx="304800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447800" y="3352800"/>
            <a:ext cx="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914400" y="4419600"/>
            <a:ext cx="533400" cy="685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7800" y="4419600"/>
            <a:ext cx="1143000" cy="685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724400" y="3352800"/>
            <a:ext cx="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924800" y="3352800"/>
            <a:ext cx="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627888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Στόχος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14600"/>
            <a:ext cx="8686800" cy="2667000"/>
          </a:xfrm>
        </p:spPr>
        <p:txBody>
          <a:bodyPr/>
          <a:lstStyle/>
          <a:p>
            <a:pPr lvl="0"/>
            <a:r>
              <a:rPr lang="el-GR" sz="2400" dirty="0" smtClean="0"/>
              <a:t>Η Ελλάδα βασική χώρα προορισμού Ιατρικού Τουρισμού</a:t>
            </a:r>
          </a:p>
          <a:p>
            <a:pPr lvl="0">
              <a:buNone/>
            </a:pPr>
            <a:endParaRPr lang="el-GR" sz="1500" dirty="0" smtClean="0"/>
          </a:p>
          <a:p>
            <a:pPr lvl="0"/>
            <a:r>
              <a:rPr lang="el-GR" sz="2400" dirty="0" smtClean="0"/>
              <a:t>100.000 ασθενείς στα επόμενα 3 – 5 χρόνια (400 εκατ. € )</a:t>
            </a:r>
          </a:p>
          <a:p>
            <a:pPr lvl="0">
              <a:buNone/>
            </a:pPr>
            <a:endParaRPr lang="el-GR" sz="1500" dirty="0" smtClean="0"/>
          </a:p>
          <a:p>
            <a:pPr lvl="0"/>
            <a:r>
              <a:rPr lang="el-GR" sz="2400" dirty="0" smtClean="0"/>
              <a:t>400.000 ασθενείς σε 10 χρόνια (2 δισ. €)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ou-in-greece-eo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20661"/>
            <a:ext cx="9144000" cy="52898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04088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Διαχείριση Ιατρικών Αναγκών 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Νεφροπαθείς</a:t>
            </a:r>
          </a:p>
          <a:p>
            <a:r>
              <a:rPr lang="el-GR" dirty="0" smtClean="0"/>
              <a:t>Καρκινοπαθείς</a:t>
            </a:r>
          </a:p>
          <a:p>
            <a:r>
              <a:rPr lang="el-GR" dirty="0" smtClean="0"/>
              <a:t>Καρδιοπαθείς</a:t>
            </a:r>
          </a:p>
          <a:p>
            <a:r>
              <a:rPr lang="el-GR" dirty="0" smtClean="0"/>
              <a:t>Ασθενείς με αιματολογικά νοσήματα</a:t>
            </a:r>
          </a:p>
          <a:p>
            <a:r>
              <a:rPr lang="el-GR" dirty="0" smtClean="0"/>
              <a:t>Άτομα τρίτης ηλικίας με χρόνια </a:t>
            </a:r>
            <a:r>
              <a:rPr lang="el-GR" dirty="0" smtClean="0"/>
              <a:t>νοσήματα</a:t>
            </a:r>
          </a:p>
          <a:p>
            <a:r>
              <a:rPr lang="el-GR" dirty="0" smtClean="0"/>
              <a:t>Ατυχήματα</a:t>
            </a:r>
          </a:p>
          <a:p>
            <a:r>
              <a:rPr lang="el-GR" dirty="0" smtClean="0"/>
              <a:t>Οξέα περιστατικά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Ιατρικός Τουρισμός Επιλογής</a:t>
            </a:r>
            <a:br>
              <a:rPr lang="el-GR" sz="4000" dirty="0" smtClean="0"/>
            </a:br>
            <a:r>
              <a:rPr lang="el-GR" sz="3600" dirty="0" smtClean="0"/>
              <a:t>- Τομείς Προτεραιότητας - 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800" dirty="0" smtClean="0"/>
              <a:t>Αποκατάσταση</a:t>
            </a:r>
          </a:p>
          <a:p>
            <a:r>
              <a:rPr lang="el-GR" sz="2800" dirty="0" smtClean="0"/>
              <a:t>Πλαστική/Αισθητική Χειρουργική</a:t>
            </a:r>
          </a:p>
          <a:p>
            <a:r>
              <a:rPr lang="el-GR" sz="2800" dirty="0" smtClean="0"/>
              <a:t>Οφθαλμολογία </a:t>
            </a:r>
          </a:p>
          <a:p>
            <a:r>
              <a:rPr lang="el-GR" sz="2800" dirty="0" smtClean="0"/>
              <a:t> Εξωσωματική και υποβοηθούμενη γονιμοποίηση</a:t>
            </a:r>
          </a:p>
          <a:p>
            <a:r>
              <a:rPr lang="el-GR" sz="2800" dirty="0" smtClean="0"/>
              <a:t>Οδοντιατρική</a:t>
            </a:r>
          </a:p>
          <a:p>
            <a:pPr>
              <a:buNone/>
            </a:pPr>
            <a:r>
              <a:rPr lang="el-GR" sz="2800" dirty="0" smtClean="0"/>
              <a:t>-------------------------------------------------------------</a:t>
            </a:r>
          </a:p>
          <a:p>
            <a:r>
              <a:rPr lang="el-GR" sz="2800" dirty="0" smtClean="0"/>
              <a:t>Καρδιολογία/καρδιοχειρουργική </a:t>
            </a:r>
          </a:p>
          <a:p>
            <a:r>
              <a:rPr lang="el-GR" sz="2800" dirty="0" smtClean="0"/>
              <a:t>Μεταμόσχευση οργάνων</a:t>
            </a:r>
          </a:p>
          <a:p>
            <a:r>
              <a:rPr lang="el-GR" sz="2800" dirty="0" smtClean="0"/>
              <a:t>Θεραπεία καρκίνων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4000" dirty="0" smtClean="0"/>
              <a:t>Ιατρικός Τουρισμός Επιλογής</a:t>
            </a:r>
            <a:br>
              <a:rPr lang="el-GR" sz="4000" dirty="0" smtClean="0"/>
            </a:br>
            <a:r>
              <a:rPr lang="el-GR" sz="3600" dirty="0" smtClean="0"/>
              <a:t>- Μεγέθη και Τάσεις - 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6480"/>
            <a:ext cx="8229600" cy="3703320"/>
          </a:xfrm>
        </p:spPr>
        <p:txBody>
          <a:bodyPr/>
          <a:lstStyle/>
          <a:p>
            <a:r>
              <a:rPr lang="el-GR" dirty="0" smtClean="0"/>
              <a:t>5 εκατ. ασθενείς περίπου ετησίως</a:t>
            </a:r>
          </a:p>
          <a:p>
            <a:r>
              <a:rPr lang="el-GR" dirty="0" smtClean="0"/>
              <a:t>3.000 – 4.000$ για ιατρικές υπηρεσίες</a:t>
            </a:r>
          </a:p>
          <a:p>
            <a:r>
              <a:rPr lang="el-GR" dirty="0" smtClean="0"/>
              <a:t>15 – 20 δισ.$ μέγεθος αγοράς</a:t>
            </a:r>
          </a:p>
          <a:p>
            <a:r>
              <a:rPr lang="el-GR" dirty="0" smtClean="0"/>
              <a:t>Ινδία, Σιγκαπούρη, Ταϊλάνδη, Βραζιλία, Μεξικό, Ουγγαρία, Τουρκία</a:t>
            </a:r>
          </a:p>
          <a:p>
            <a:r>
              <a:rPr lang="el-GR" dirty="0" smtClean="0"/>
              <a:t>Μικρή συμμετοχή ασφαλιστικών οργανισμών</a:t>
            </a:r>
          </a:p>
          <a:p>
            <a:r>
              <a:rPr lang="el-GR" dirty="0" smtClean="0"/>
              <a:t>Κοινοτική Οδηγία 24/2011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80288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/>
              <a:t>Σύνοψη Στρατηγικής για την Ελλάδα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4724400" cy="4389120"/>
          </a:xfrm>
        </p:spPr>
        <p:txBody>
          <a:bodyPr/>
          <a:lstStyle/>
          <a:p>
            <a:r>
              <a:rPr lang="el-GR" dirty="0" smtClean="0"/>
              <a:t>Θεσμικό πλαίσιο</a:t>
            </a:r>
          </a:p>
          <a:p>
            <a:r>
              <a:rPr lang="el-GR" dirty="0" smtClean="0"/>
              <a:t>Πιστοποίηση</a:t>
            </a:r>
          </a:p>
          <a:p>
            <a:r>
              <a:rPr lang="el-GR" dirty="0" smtClean="0"/>
              <a:t>Ολοκληρωμένα </a:t>
            </a:r>
            <a:r>
              <a:rPr lang="el-GR" dirty="0" smtClean="0"/>
              <a:t>π</a:t>
            </a:r>
            <a:r>
              <a:rPr lang="el-GR" dirty="0" smtClean="0"/>
              <a:t>ακέτα</a:t>
            </a:r>
            <a:endParaRPr lang="el-GR" dirty="0" smtClean="0"/>
          </a:p>
          <a:p>
            <a:r>
              <a:rPr lang="el-GR" dirty="0" smtClean="0"/>
              <a:t>Εξειδίκευση</a:t>
            </a:r>
          </a:p>
          <a:p>
            <a:r>
              <a:rPr lang="el-GR" dirty="0" smtClean="0"/>
              <a:t>Τοπικά δίκτυα</a:t>
            </a:r>
          </a:p>
          <a:p>
            <a:r>
              <a:rPr lang="el-GR" dirty="0" smtClean="0"/>
              <a:t>Προβολή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848600" cy="685800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Οικοσύστημα Ιατρικού Τουρισμού</a:t>
            </a:r>
            <a:endParaRPr lang="en-US" sz="4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00007" y="1200087"/>
          <a:ext cx="8600235" cy="4789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Freeform 12"/>
          <p:cNvSpPr/>
          <p:nvPr/>
        </p:nvSpPr>
        <p:spPr>
          <a:xfrm>
            <a:off x="914400" y="3311525"/>
            <a:ext cx="6542088" cy="3546475"/>
          </a:xfrm>
          <a:custGeom>
            <a:avLst/>
            <a:gdLst>
              <a:gd name="connsiteX0" fmla="*/ 2721741 w 6541846"/>
              <a:gd name="connsiteY0" fmla="*/ 201682 h 3546926"/>
              <a:gd name="connsiteX1" fmla="*/ 181672 w 6541846"/>
              <a:gd name="connsiteY1" fmla="*/ 1451773 h 3546926"/>
              <a:gd name="connsiteX2" fmla="*/ 3811771 w 6541846"/>
              <a:gd name="connsiteY2" fmla="*/ 3441918 h 3546926"/>
              <a:gd name="connsiteX3" fmla="*/ 6411842 w 6541846"/>
              <a:gd name="connsiteY3" fmla="*/ 821727 h 3546926"/>
              <a:gd name="connsiteX4" fmla="*/ 3031750 w 6541846"/>
              <a:gd name="connsiteY4" fmla="*/ 31669 h 3546926"/>
              <a:gd name="connsiteX5" fmla="*/ 571682 w 6541846"/>
              <a:gd name="connsiteY5" fmla="*/ 1011741 h 3546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541846" h="3546926">
                <a:moveTo>
                  <a:pt x="2721741" y="201682"/>
                </a:moveTo>
                <a:cubicBezTo>
                  <a:pt x="1360870" y="556708"/>
                  <a:pt x="0" y="911734"/>
                  <a:pt x="181672" y="1451773"/>
                </a:cubicBezTo>
                <a:cubicBezTo>
                  <a:pt x="363344" y="1991812"/>
                  <a:pt x="2773409" y="3546926"/>
                  <a:pt x="3811771" y="3441918"/>
                </a:cubicBezTo>
                <a:cubicBezTo>
                  <a:pt x="4850133" y="3336910"/>
                  <a:pt x="6541846" y="1390102"/>
                  <a:pt x="6411842" y="821727"/>
                </a:cubicBezTo>
                <a:cubicBezTo>
                  <a:pt x="6281839" y="253352"/>
                  <a:pt x="4005110" y="0"/>
                  <a:pt x="3031750" y="31669"/>
                </a:cubicBezTo>
                <a:cubicBezTo>
                  <a:pt x="2058390" y="63338"/>
                  <a:pt x="1006694" y="823394"/>
                  <a:pt x="571682" y="101174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/>
          <a:srcRect t="1220"/>
          <a:stretch>
            <a:fillRect/>
          </a:stretch>
        </p:blipFill>
        <p:spPr bwMode="auto">
          <a:xfrm>
            <a:off x="0" y="990600"/>
            <a:ext cx="919162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33400" y="609600"/>
            <a:ext cx="8001000" cy="707886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l-GR" sz="4000" dirty="0" smtClean="0">
                <a:solidFill>
                  <a:schemeClr val="tx2"/>
                </a:solidFill>
              </a:rPr>
              <a:t>Ικανοποίηση Προσδοκιών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286000"/>
            <a:ext cx="1905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ΑΣΦΑΛΕΙΑ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5791200" y="3124200"/>
            <a:ext cx="1905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ΕΞΥΠΗΡΕΤΗΣΗ</a:t>
            </a:r>
            <a:endParaRPr lang="el-GR" sz="1400" dirty="0"/>
          </a:p>
        </p:txBody>
      </p:sp>
      <p:sp>
        <p:nvSpPr>
          <p:cNvPr id="7" name="Rectangle 6"/>
          <p:cNvSpPr/>
          <p:nvPr/>
        </p:nvSpPr>
        <p:spPr>
          <a:xfrm>
            <a:off x="6705600" y="5105400"/>
            <a:ext cx="1905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ΑΠΟΤΕΛΕΣΜΑ</a:t>
            </a:r>
            <a:endParaRPr lang="el-GR" dirty="0"/>
          </a:p>
        </p:txBody>
      </p:sp>
      <p:sp>
        <p:nvSpPr>
          <p:cNvPr id="8" name="Rectangle 7"/>
          <p:cNvSpPr/>
          <p:nvPr/>
        </p:nvSpPr>
        <p:spPr>
          <a:xfrm>
            <a:off x="1676400" y="3124200"/>
            <a:ext cx="1905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ΠΟΙΟΤΗΤΑ</a:t>
            </a:r>
            <a:endParaRPr lang="el-GR" dirty="0"/>
          </a:p>
        </p:txBody>
      </p:sp>
      <p:sp>
        <p:nvSpPr>
          <p:cNvPr id="9" name="Rectangle 8"/>
          <p:cNvSpPr/>
          <p:nvPr/>
        </p:nvSpPr>
        <p:spPr>
          <a:xfrm>
            <a:off x="762000" y="5105400"/>
            <a:ext cx="1905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ΤΙΜΕΣ</a:t>
            </a:r>
            <a:endParaRPr lang="el-GR" dirty="0"/>
          </a:p>
        </p:txBody>
      </p:sp>
      <p:sp>
        <p:nvSpPr>
          <p:cNvPr id="10" name="Oval 9"/>
          <p:cNvSpPr/>
          <p:nvPr/>
        </p:nvSpPr>
        <p:spPr>
          <a:xfrm>
            <a:off x="3505200" y="4876800"/>
            <a:ext cx="23622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ΑΣΘΕΝΗΣ ΤΟΥΡΙΣΤΑΣ</a:t>
            </a:r>
            <a:endParaRPr lang="el-GR" dirty="0"/>
          </a:p>
        </p:txBody>
      </p:sp>
      <p:sp>
        <p:nvSpPr>
          <p:cNvPr id="11" name="Rectangle 10"/>
          <p:cNvSpPr/>
          <p:nvPr/>
        </p:nvSpPr>
        <p:spPr>
          <a:xfrm>
            <a:off x="381000" y="1295400"/>
            <a:ext cx="8305800" cy="609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 r="1667"/>
          <a:stretch>
            <a:fillRect/>
          </a:stretch>
        </p:blipFill>
        <p:spPr bwMode="auto">
          <a:xfrm>
            <a:off x="1" y="990600"/>
            <a:ext cx="9143999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04800" y="1295400"/>
            <a:ext cx="8001000" cy="609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685800"/>
            <a:ext cx="75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Ίδιες Προσδοκίες;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873</TotalTime>
  <Words>707</Words>
  <Application>Microsoft Office PowerPoint</Application>
  <PresentationFormat>On-screen Show (4:3)</PresentationFormat>
  <Paragraphs>202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Η Ανάπτυξη του Ιατρικού Τουρισμού στην Ελλάδα</vt:lpstr>
      <vt:lpstr>Slide 2</vt:lpstr>
      <vt:lpstr>Διαχείριση Ιατρικών Αναγκών </vt:lpstr>
      <vt:lpstr>Ιατρικός Τουρισμός Επιλογής - Τομείς Προτεραιότητας - </vt:lpstr>
      <vt:lpstr>Ιατρικός Τουρισμός Επιλογής - Μεγέθη και Τάσεις - </vt:lpstr>
      <vt:lpstr>Σύνοψη Στρατηγικής για την Ελλάδα</vt:lpstr>
      <vt:lpstr>Οικοσύστημα Ιατρικού Τουρισμού</vt:lpstr>
      <vt:lpstr>Slide 8</vt:lpstr>
      <vt:lpstr>Slide 9</vt:lpstr>
      <vt:lpstr>Ιατρικός Τουρισμός στην Ελλάδα</vt:lpstr>
      <vt:lpstr>Παραδοτέα της Β’ Ομάδας Εργασίας</vt:lpstr>
      <vt:lpstr>Καταγραφή Παρόχων  ανά Νομό &amp; Πόλη</vt:lpstr>
      <vt:lpstr>Slide 13</vt:lpstr>
      <vt:lpstr>Βασικά Κριτήρια Ποιότητας και Πιστοποίησης</vt:lpstr>
      <vt:lpstr>Βασικές Προσαρμογές των Ξενοδοχείων</vt:lpstr>
      <vt:lpstr>Εγχειρίδιο Παρόχων Υπηρεσιών Υγείας</vt:lpstr>
      <vt:lpstr>Στρατηγική Προώθησης και Προβολής</vt:lpstr>
      <vt:lpstr>Ένωση Παρόχων</vt:lpstr>
      <vt:lpstr>Εθνικό Συμβούλιο Ιατρικού Τουρισμού  - ΕΣΙΤ- </vt:lpstr>
      <vt:lpstr>Στόχος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Αρχές και Προϋποθέσεις  για την Ανάπτυξη του Ιατρικού Τουρισμού</dc:title>
  <dc:creator/>
  <cp:lastModifiedBy>GEORGIA</cp:lastModifiedBy>
  <cp:revision>166</cp:revision>
  <dcterms:created xsi:type="dcterms:W3CDTF">2006-08-16T00:00:00Z</dcterms:created>
  <dcterms:modified xsi:type="dcterms:W3CDTF">2015-03-06T09:01:04Z</dcterms:modified>
</cp:coreProperties>
</file>